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9" r:id="rId3"/>
    <p:sldMasterId id="2147483699" r:id="rId4"/>
  </p:sldMasterIdLst>
  <p:notesMasterIdLst>
    <p:notesMasterId r:id="rId36"/>
  </p:notesMasterIdLst>
  <p:sldIdLst>
    <p:sldId id="2103813152" r:id="rId5"/>
    <p:sldId id="2103813209" r:id="rId6"/>
    <p:sldId id="2103813207" r:id="rId7"/>
    <p:sldId id="2103813210" r:id="rId8"/>
    <p:sldId id="2103813213" r:id="rId9"/>
    <p:sldId id="2103813211" r:id="rId10"/>
    <p:sldId id="2103813212" r:id="rId11"/>
    <p:sldId id="2103813175" r:id="rId12"/>
    <p:sldId id="2103813184" r:id="rId13"/>
    <p:sldId id="2103813191" r:id="rId14"/>
    <p:sldId id="2103813214" r:id="rId15"/>
    <p:sldId id="2103813216" r:id="rId16"/>
    <p:sldId id="2103813185" r:id="rId17"/>
    <p:sldId id="2103813092" r:id="rId18"/>
    <p:sldId id="2103813165" r:id="rId19"/>
    <p:sldId id="2103813188" r:id="rId20"/>
    <p:sldId id="2103813187" r:id="rId21"/>
    <p:sldId id="3521" r:id="rId22"/>
    <p:sldId id="8489" r:id="rId23"/>
    <p:sldId id="2103813193" r:id="rId24"/>
    <p:sldId id="2103813217" r:id="rId25"/>
    <p:sldId id="2103813195" r:id="rId26"/>
    <p:sldId id="2103813197" r:id="rId27"/>
    <p:sldId id="2103813215" r:id="rId28"/>
    <p:sldId id="578" r:id="rId29"/>
    <p:sldId id="11927" r:id="rId30"/>
    <p:sldId id="2103813203" r:id="rId31"/>
    <p:sldId id="2103813196" r:id="rId32"/>
    <p:sldId id="2389" r:id="rId33"/>
    <p:sldId id="2103813204" r:id="rId34"/>
    <p:sldId id="210381320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2B285-B231-4392-96DA-13B18B7A75FA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B52846-1D82-403E-ACC6-B6D8AB148A5A}">
      <dgm:prSet/>
      <dgm:spPr/>
      <dgm:t>
        <a:bodyPr/>
        <a:lstStyle/>
        <a:p>
          <a:r>
            <a:rPr lang="en-US" b="0" i="0"/>
            <a:t>1. Authorized push (or wire transfer) payment fraud</a:t>
          </a:r>
          <a:endParaRPr lang="en-US"/>
        </a:p>
      </dgm:t>
    </dgm:pt>
    <dgm:pt modelId="{6467FD38-FFB5-43B3-A0AB-C57DBFC66459}" type="parTrans" cxnId="{A511F6E1-15E1-405D-97CF-C062DB319761}">
      <dgm:prSet/>
      <dgm:spPr/>
      <dgm:t>
        <a:bodyPr/>
        <a:lstStyle/>
        <a:p>
          <a:endParaRPr lang="en-US"/>
        </a:p>
      </dgm:t>
    </dgm:pt>
    <dgm:pt modelId="{6B423A86-7B6F-49D7-BF13-ACEE11850CD4}" type="sibTrans" cxnId="{A511F6E1-15E1-405D-97CF-C062DB319761}">
      <dgm:prSet/>
      <dgm:spPr/>
      <dgm:t>
        <a:bodyPr/>
        <a:lstStyle/>
        <a:p>
          <a:endParaRPr lang="en-US"/>
        </a:p>
      </dgm:t>
    </dgm:pt>
    <dgm:pt modelId="{482FA20B-2C93-4543-B27F-ACA39C097500}">
      <dgm:prSet/>
      <dgm:spPr/>
      <dgm:t>
        <a:bodyPr/>
        <a:lstStyle/>
        <a:p>
          <a:r>
            <a:rPr lang="en-US"/>
            <a:t>2. </a:t>
          </a:r>
          <a:r>
            <a:rPr lang="en-US" b="0" i="0"/>
            <a:t>Account takeover fraud</a:t>
          </a:r>
          <a:endParaRPr lang="en-US"/>
        </a:p>
      </dgm:t>
    </dgm:pt>
    <dgm:pt modelId="{F4181C7B-2C90-4F95-B049-E0E9E4FEAD15}" type="parTrans" cxnId="{F505D98D-A858-4E70-B716-921AA7D94DE6}">
      <dgm:prSet/>
      <dgm:spPr/>
      <dgm:t>
        <a:bodyPr/>
        <a:lstStyle/>
        <a:p>
          <a:endParaRPr lang="en-US"/>
        </a:p>
      </dgm:t>
    </dgm:pt>
    <dgm:pt modelId="{CBF00B5C-33C7-4EAF-A932-8A3E03AF5F0D}" type="sibTrans" cxnId="{F505D98D-A858-4E70-B716-921AA7D94DE6}">
      <dgm:prSet/>
      <dgm:spPr/>
      <dgm:t>
        <a:bodyPr/>
        <a:lstStyle/>
        <a:p>
          <a:endParaRPr lang="en-US"/>
        </a:p>
      </dgm:t>
    </dgm:pt>
    <dgm:pt modelId="{E7242CF1-B188-4FE7-9D71-3BDF347EBCE0}">
      <dgm:prSet/>
      <dgm:spPr/>
      <dgm:t>
        <a:bodyPr/>
        <a:lstStyle/>
        <a:p>
          <a:r>
            <a:rPr lang="en-US"/>
            <a:t>3. </a:t>
          </a:r>
          <a:r>
            <a:rPr lang="en-US" b="0" i="0"/>
            <a:t>Account opening fraud</a:t>
          </a:r>
          <a:endParaRPr lang="en-US"/>
        </a:p>
      </dgm:t>
    </dgm:pt>
    <dgm:pt modelId="{032E19D2-4FD0-4A8C-9F7E-EF760F8AF1B7}" type="parTrans" cxnId="{7589A368-982C-465F-BE81-612A933B8471}">
      <dgm:prSet/>
      <dgm:spPr/>
      <dgm:t>
        <a:bodyPr/>
        <a:lstStyle/>
        <a:p>
          <a:endParaRPr lang="en-US"/>
        </a:p>
      </dgm:t>
    </dgm:pt>
    <dgm:pt modelId="{E81B4462-36FC-4139-9E84-72FBB311E83C}" type="sibTrans" cxnId="{7589A368-982C-465F-BE81-612A933B8471}">
      <dgm:prSet/>
      <dgm:spPr/>
      <dgm:t>
        <a:bodyPr/>
        <a:lstStyle/>
        <a:p>
          <a:endParaRPr lang="en-US"/>
        </a:p>
      </dgm:t>
    </dgm:pt>
    <dgm:pt modelId="{E62BB53E-B41B-4848-A871-EF508F714267}">
      <dgm:prSet/>
      <dgm:spPr/>
      <dgm:t>
        <a:bodyPr/>
        <a:lstStyle/>
        <a:p>
          <a:r>
            <a:rPr lang="en-US" b="0" i="0"/>
            <a:t>4. Transaction payment fraud</a:t>
          </a:r>
          <a:endParaRPr lang="en-US"/>
        </a:p>
      </dgm:t>
    </dgm:pt>
    <dgm:pt modelId="{B5171B14-8A93-410D-9C30-53D2D7BE15E4}" type="parTrans" cxnId="{F7B42EBD-0124-4763-B1CE-37CEAB48365F}">
      <dgm:prSet/>
      <dgm:spPr/>
      <dgm:t>
        <a:bodyPr/>
        <a:lstStyle/>
        <a:p>
          <a:endParaRPr lang="en-US"/>
        </a:p>
      </dgm:t>
    </dgm:pt>
    <dgm:pt modelId="{28D8418A-F49C-41D8-81D8-EA7195AF7AE5}" type="sibTrans" cxnId="{F7B42EBD-0124-4763-B1CE-37CEAB48365F}">
      <dgm:prSet/>
      <dgm:spPr/>
      <dgm:t>
        <a:bodyPr/>
        <a:lstStyle/>
        <a:p>
          <a:endParaRPr lang="en-US"/>
        </a:p>
      </dgm:t>
    </dgm:pt>
    <dgm:pt modelId="{7620E173-EC89-4435-9F5D-8EDF6826C4E3}">
      <dgm:prSet/>
      <dgm:spPr/>
      <dgm:t>
        <a:bodyPr/>
        <a:lstStyle/>
        <a:p>
          <a:r>
            <a:rPr lang="en-US" b="0" i="0"/>
            <a:t>5. Synthetic identity fraud</a:t>
          </a:r>
          <a:endParaRPr lang="en-US"/>
        </a:p>
      </dgm:t>
    </dgm:pt>
    <dgm:pt modelId="{70EB8446-D4BB-44CA-BCCF-A1F138377A7D}" type="parTrans" cxnId="{8D27180A-4AAC-4BCB-AB1B-1F16AEEF08DA}">
      <dgm:prSet/>
      <dgm:spPr/>
      <dgm:t>
        <a:bodyPr/>
        <a:lstStyle/>
        <a:p>
          <a:endParaRPr lang="en-US"/>
        </a:p>
      </dgm:t>
    </dgm:pt>
    <dgm:pt modelId="{A01EE5F8-7CCD-4557-95ED-B9BB429DF494}" type="sibTrans" cxnId="{8D27180A-4AAC-4BCB-AB1B-1F16AEEF08DA}">
      <dgm:prSet/>
      <dgm:spPr/>
      <dgm:t>
        <a:bodyPr/>
        <a:lstStyle/>
        <a:p>
          <a:endParaRPr lang="en-US"/>
        </a:p>
      </dgm:t>
    </dgm:pt>
    <dgm:pt modelId="{B33FF495-5794-4101-99EE-E5F046AC0DFE}" type="pres">
      <dgm:prSet presAssocID="{D062B285-B231-4392-96DA-13B18B7A75FA}" presName="linear" presStyleCnt="0">
        <dgm:presLayoutVars>
          <dgm:dir/>
          <dgm:animLvl val="lvl"/>
          <dgm:resizeHandles val="exact"/>
        </dgm:presLayoutVars>
      </dgm:prSet>
      <dgm:spPr/>
    </dgm:pt>
    <dgm:pt modelId="{5D4C1404-F9FA-4A41-A0EF-AA765554E3F5}" type="pres">
      <dgm:prSet presAssocID="{0EB52846-1D82-403E-ACC6-B6D8AB148A5A}" presName="parentLin" presStyleCnt="0"/>
      <dgm:spPr/>
    </dgm:pt>
    <dgm:pt modelId="{1A1490B4-D364-4E32-AE87-DEF49001E3FF}" type="pres">
      <dgm:prSet presAssocID="{0EB52846-1D82-403E-ACC6-B6D8AB148A5A}" presName="parentLeftMargin" presStyleLbl="node1" presStyleIdx="0" presStyleCnt="5"/>
      <dgm:spPr/>
    </dgm:pt>
    <dgm:pt modelId="{B28CA421-619E-46AF-9C04-9438E642584F}" type="pres">
      <dgm:prSet presAssocID="{0EB52846-1D82-403E-ACC6-B6D8AB148A5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4E28E6-F4B1-4897-8B10-682F9F265AFA}" type="pres">
      <dgm:prSet presAssocID="{0EB52846-1D82-403E-ACC6-B6D8AB148A5A}" presName="negativeSpace" presStyleCnt="0"/>
      <dgm:spPr/>
    </dgm:pt>
    <dgm:pt modelId="{A4DE58A7-4CFC-4511-B667-D5686FB91BF6}" type="pres">
      <dgm:prSet presAssocID="{0EB52846-1D82-403E-ACC6-B6D8AB148A5A}" presName="childText" presStyleLbl="conFgAcc1" presStyleIdx="0" presStyleCnt="5">
        <dgm:presLayoutVars>
          <dgm:bulletEnabled val="1"/>
        </dgm:presLayoutVars>
      </dgm:prSet>
      <dgm:spPr/>
    </dgm:pt>
    <dgm:pt modelId="{8A598018-BDC1-490B-922B-7C011078B48E}" type="pres">
      <dgm:prSet presAssocID="{6B423A86-7B6F-49D7-BF13-ACEE11850CD4}" presName="spaceBetweenRectangles" presStyleCnt="0"/>
      <dgm:spPr/>
    </dgm:pt>
    <dgm:pt modelId="{F7652D66-40CF-4537-ACD3-052B4FA5316F}" type="pres">
      <dgm:prSet presAssocID="{482FA20B-2C93-4543-B27F-ACA39C097500}" presName="parentLin" presStyleCnt="0"/>
      <dgm:spPr/>
    </dgm:pt>
    <dgm:pt modelId="{63012D79-BB64-4E45-8738-9D833EAF4CA4}" type="pres">
      <dgm:prSet presAssocID="{482FA20B-2C93-4543-B27F-ACA39C097500}" presName="parentLeftMargin" presStyleLbl="node1" presStyleIdx="0" presStyleCnt="5"/>
      <dgm:spPr/>
    </dgm:pt>
    <dgm:pt modelId="{9B124D11-92EE-4754-BDD0-17F86DF99D35}" type="pres">
      <dgm:prSet presAssocID="{482FA20B-2C93-4543-B27F-ACA39C09750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2AC6176-C10F-487E-91CF-55FEDE9CA47F}" type="pres">
      <dgm:prSet presAssocID="{482FA20B-2C93-4543-B27F-ACA39C097500}" presName="negativeSpace" presStyleCnt="0"/>
      <dgm:spPr/>
    </dgm:pt>
    <dgm:pt modelId="{48CB3731-616F-4417-A376-9A868D314C80}" type="pres">
      <dgm:prSet presAssocID="{482FA20B-2C93-4543-B27F-ACA39C097500}" presName="childText" presStyleLbl="conFgAcc1" presStyleIdx="1" presStyleCnt="5">
        <dgm:presLayoutVars>
          <dgm:bulletEnabled val="1"/>
        </dgm:presLayoutVars>
      </dgm:prSet>
      <dgm:spPr/>
    </dgm:pt>
    <dgm:pt modelId="{EDCB9A65-BE16-4AE9-AB70-A310F57F5F6D}" type="pres">
      <dgm:prSet presAssocID="{CBF00B5C-33C7-4EAF-A932-8A3E03AF5F0D}" presName="spaceBetweenRectangles" presStyleCnt="0"/>
      <dgm:spPr/>
    </dgm:pt>
    <dgm:pt modelId="{1EA92785-1B5D-4445-B9BB-765C6445D63E}" type="pres">
      <dgm:prSet presAssocID="{E7242CF1-B188-4FE7-9D71-3BDF347EBCE0}" presName="parentLin" presStyleCnt="0"/>
      <dgm:spPr/>
    </dgm:pt>
    <dgm:pt modelId="{86689FA2-8CA8-4C9F-9525-EA9A40A11A4D}" type="pres">
      <dgm:prSet presAssocID="{E7242CF1-B188-4FE7-9D71-3BDF347EBCE0}" presName="parentLeftMargin" presStyleLbl="node1" presStyleIdx="1" presStyleCnt="5"/>
      <dgm:spPr/>
    </dgm:pt>
    <dgm:pt modelId="{7621F18E-FADF-4252-86CE-721E1F93DE7E}" type="pres">
      <dgm:prSet presAssocID="{E7242CF1-B188-4FE7-9D71-3BDF347EBCE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26C3F81-1E3F-4F42-B61A-9A5CDCBF2FBA}" type="pres">
      <dgm:prSet presAssocID="{E7242CF1-B188-4FE7-9D71-3BDF347EBCE0}" presName="negativeSpace" presStyleCnt="0"/>
      <dgm:spPr/>
    </dgm:pt>
    <dgm:pt modelId="{C8D4E730-1B1A-4E9D-9787-BB16EDBFA8B3}" type="pres">
      <dgm:prSet presAssocID="{E7242CF1-B188-4FE7-9D71-3BDF347EBCE0}" presName="childText" presStyleLbl="conFgAcc1" presStyleIdx="2" presStyleCnt="5">
        <dgm:presLayoutVars>
          <dgm:bulletEnabled val="1"/>
        </dgm:presLayoutVars>
      </dgm:prSet>
      <dgm:spPr/>
    </dgm:pt>
    <dgm:pt modelId="{9DD3B17B-001B-436D-BDE2-1937C4E1F730}" type="pres">
      <dgm:prSet presAssocID="{E81B4462-36FC-4139-9E84-72FBB311E83C}" presName="spaceBetweenRectangles" presStyleCnt="0"/>
      <dgm:spPr/>
    </dgm:pt>
    <dgm:pt modelId="{814C7B95-23C1-403F-ADDA-AB6F88C8DE01}" type="pres">
      <dgm:prSet presAssocID="{E62BB53E-B41B-4848-A871-EF508F714267}" presName="parentLin" presStyleCnt="0"/>
      <dgm:spPr/>
    </dgm:pt>
    <dgm:pt modelId="{DF9F86C7-23BD-4831-982C-351E50C8AB4E}" type="pres">
      <dgm:prSet presAssocID="{E62BB53E-B41B-4848-A871-EF508F714267}" presName="parentLeftMargin" presStyleLbl="node1" presStyleIdx="2" presStyleCnt="5"/>
      <dgm:spPr/>
    </dgm:pt>
    <dgm:pt modelId="{B6CAAB6D-D4D8-48A7-B457-514CA4D843EB}" type="pres">
      <dgm:prSet presAssocID="{E62BB53E-B41B-4848-A871-EF508F71426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242EF13-839D-45AC-8832-9E1F34BB1665}" type="pres">
      <dgm:prSet presAssocID="{E62BB53E-B41B-4848-A871-EF508F714267}" presName="negativeSpace" presStyleCnt="0"/>
      <dgm:spPr/>
    </dgm:pt>
    <dgm:pt modelId="{567F9AB4-B9A8-4D25-89AE-2AE04ED1407E}" type="pres">
      <dgm:prSet presAssocID="{E62BB53E-B41B-4848-A871-EF508F714267}" presName="childText" presStyleLbl="conFgAcc1" presStyleIdx="3" presStyleCnt="5">
        <dgm:presLayoutVars>
          <dgm:bulletEnabled val="1"/>
        </dgm:presLayoutVars>
      </dgm:prSet>
      <dgm:spPr/>
    </dgm:pt>
    <dgm:pt modelId="{99F13B86-6321-48E7-9286-238FAF8C8214}" type="pres">
      <dgm:prSet presAssocID="{28D8418A-F49C-41D8-81D8-EA7195AF7AE5}" presName="spaceBetweenRectangles" presStyleCnt="0"/>
      <dgm:spPr/>
    </dgm:pt>
    <dgm:pt modelId="{2846AC2E-2D6C-48A8-861B-F5D8B614DF7B}" type="pres">
      <dgm:prSet presAssocID="{7620E173-EC89-4435-9F5D-8EDF6826C4E3}" presName="parentLin" presStyleCnt="0"/>
      <dgm:spPr/>
    </dgm:pt>
    <dgm:pt modelId="{C83A31D9-65D2-4ACF-A26A-DF4FB1204554}" type="pres">
      <dgm:prSet presAssocID="{7620E173-EC89-4435-9F5D-8EDF6826C4E3}" presName="parentLeftMargin" presStyleLbl="node1" presStyleIdx="3" presStyleCnt="5"/>
      <dgm:spPr/>
    </dgm:pt>
    <dgm:pt modelId="{1BB3C57A-1E23-404E-B4AE-20E016E9BBF0}" type="pres">
      <dgm:prSet presAssocID="{7620E173-EC89-4435-9F5D-8EDF6826C4E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187A2F7-D5F9-43DA-AD22-D9C2499BA758}" type="pres">
      <dgm:prSet presAssocID="{7620E173-EC89-4435-9F5D-8EDF6826C4E3}" presName="negativeSpace" presStyleCnt="0"/>
      <dgm:spPr/>
    </dgm:pt>
    <dgm:pt modelId="{CBCDA093-9DB1-4635-99C1-93DF5F5F7891}" type="pres">
      <dgm:prSet presAssocID="{7620E173-EC89-4435-9F5D-8EDF6826C4E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D27180A-4AAC-4BCB-AB1B-1F16AEEF08DA}" srcId="{D062B285-B231-4392-96DA-13B18B7A75FA}" destId="{7620E173-EC89-4435-9F5D-8EDF6826C4E3}" srcOrd="4" destOrd="0" parTransId="{70EB8446-D4BB-44CA-BCCF-A1F138377A7D}" sibTransId="{A01EE5F8-7CCD-4557-95ED-B9BB429DF494}"/>
    <dgm:cxn modelId="{D3B48510-8530-40C0-8BE2-F7856EB537B7}" type="presOf" srcId="{482FA20B-2C93-4543-B27F-ACA39C097500}" destId="{63012D79-BB64-4E45-8738-9D833EAF4CA4}" srcOrd="0" destOrd="0" presId="urn:microsoft.com/office/officeart/2005/8/layout/list1"/>
    <dgm:cxn modelId="{16DA2125-1D82-4879-8A5C-58207167B895}" type="presOf" srcId="{E62BB53E-B41B-4848-A871-EF508F714267}" destId="{B6CAAB6D-D4D8-48A7-B457-514CA4D843EB}" srcOrd="1" destOrd="0" presId="urn:microsoft.com/office/officeart/2005/8/layout/list1"/>
    <dgm:cxn modelId="{1B9D9F2E-CD39-40F8-BD71-FF1670D7A85D}" type="presOf" srcId="{482FA20B-2C93-4543-B27F-ACA39C097500}" destId="{9B124D11-92EE-4754-BDD0-17F86DF99D35}" srcOrd="1" destOrd="0" presId="urn:microsoft.com/office/officeart/2005/8/layout/list1"/>
    <dgm:cxn modelId="{B023ED35-00E1-4FD6-9A69-88881197CCB9}" type="presOf" srcId="{E7242CF1-B188-4FE7-9D71-3BDF347EBCE0}" destId="{7621F18E-FADF-4252-86CE-721E1F93DE7E}" srcOrd="1" destOrd="0" presId="urn:microsoft.com/office/officeart/2005/8/layout/list1"/>
    <dgm:cxn modelId="{0E80B944-8F2F-446F-86AB-EA41A7A798AB}" type="presOf" srcId="{7620E173-EC89-4435-9F5D-8EDF6826C4E3}" destId="{C83A31D9-65D2-4ACF-A26A-DF4FB1204554}" srcOrd="0" destOrd="0" presId="urn:microsoft.com/office/officeart/2005/8/layout/list1"/>
    <dgm:cxn modelId="{7589A368-982C-465F-BE81-612A933B8471}" srcId="{D062B285-B231-4392-96DA-13B18B7A75FA}" destId="{E7242CF1-B188-4FE7-9D71-3BDF347EBCE0}" srcOrd="2" destOrd="0" parTransId="{032E19D2-4FD0-4A8C-9F7E-EF760F8AF1B7}" sibTransId="{E81B4462-36FC-4139-9E84-72FBB311E83C}"/>
    <dgm:cxn modelId="{4362F768-B194-48C0-96A1-A94EDB5994BA}" type="presOf" srcId="{7620E173-EC89-4435-9F5D-8EDF6826C4E3}" destId="{1BB3C57A-1E23-404E-B4AE-20E016E9BBF0}" srcOrd="1" destOrd="0" presId="urn:microsoft.com/office/officeart/2005/8/layout/list1"/>
    <dgm:cxn modelId="{D707BD4C-F98F-4A96-B34D-D0E342516316}" type="presOf" srcId="{E62BB53E-B41B-4848-A871-EF508F714267}" destId="{DF9F86C7-23BD-4831-982C-351E50C8AB4E}" srcOrd="0" destOrd="0" presId="urn:microsoft.com/office/officeart/2005/8/layout/list1"/>
    <dgm:cxn modelId="{78A5326D-732B-4A4C-9DD2-6859E598D02B}" type="presOf" srcId="{E7242CF1-B188-4FE7-9D71-3BDF347EBCE0}" destId="{86689FA2-8CA8-4C9F-9525-EA9A40A11A4D}" srcOrd="0" destOrd="0" presId="urn:microsoft.com/office/officeart/2005/8/layout/list1"/>
    <dgm:cxn modelId="{4F2D3182-CA1F-479B-96D3-E84D11717C88}" type="presOf" srcId="{D062B285-B231-4392-96DA-13B18B7A75FA}" destId="{B33FF495-5794-4101-99EE-E5F046AC0DFE}" srcOrd="0" destOrd="0" presId="urn:microsoft.com/office/officeart/2005/8/layout/list1"/>
    <dgm:cxn modelId="{F505D98D-A858-4E70-B716-921AA7D94DE6}" srcId="{D062B285-B231-4392-96DA-13B18B7A75FA}" destId="{482FA20B-2C93-4543-B27F-ACA39C097500}" srcOrd="1" destOrd="0" parTransId="{F4181C7B-2C90-4F95-B049-E0E9E4FEAD15}" sibTransId="{CBF00B5C-33C7-4EAF-A932-8A3E03AF5F0D}"/>
    <dgm:cxn modelId="{D7DA0A90-1B36-4729-920D-0DC9525B85CB}" type="presOf" srcId="{0EB52846-1D82-403E-ACC6-B6D8AB148A5A}" destId="{B28CA421-619E-46AF-9C04-9438E642584F}" srcOrd="1" destOrd="0" presId="urn:microsoft.com/office/officeart/2005/8/layout/list1"/>
    <dgm:cxn modelId="{D9F4E9AA-5120-42C7-9B49-D5EEAFD90976}" type="presOf" srcId="{0EB52846-1D82-403E-ACC6-B6D8AB148A5A}" destId="{1A1490B4-D364-4E32-AE87-DEF49001E3FF}" srcOrd="0" destOrd="0" presId="urn:microsoft.com/office/officeart/2005/8/layout/list1"/>
    <dgm:cxn modelId="{F7B42EBD-0124-4763-B1CE-37CEAB48365F}" srcId="{D062B285-B231-4392-96DA-13B18B7A75FA}" destId="{E62BB53E-B41B-4848-A871-EF508F714267}" srcOrd="3" destOrd="0" parTransId="{B5171B14-8A93-410D-9C30-53D2D7BE15E4}" sibTransId="{28D8418A-F49C-41D8-81D8-EA7195AF7AE5}"/>
    <dgm:cxn modelId="{A511F6E1-15E1-405D-97CF-C062DB319761}" srcId="{D062B285-B231-4392-96DA-13B18B7A75FA}" destId="{0EB52846-1D82-403E-ACC6-B6D8AB148A5A}" srcOrd="0" destOrd="0" parTransId="{6467FD38-FFB5-43B3-A0AB-C57DBFC66459}" sibTransId="{6B423A86-7B6F-49D7-BF13-ACEE11850CD4}"/>
    <dgm:cxn modelId="{EB1FA435-7638-409D-BF90-7E8D6F10CE67}" type="presParOf" srcId="{B33FF495-5794-4101-99EE-E5F046AC0DFE}" destId="{5D4C1404-F9FA-4A41-A0EF-AA765554E3F5}" srcOrd="0" destOrd="0" presId="urn:microsoft.com/office/officeart/2005/8/layout/list1"/>
    <dgm:cxn modelId="{B52B789C-AAA2-498F-96CA-B09621A6DD44}" type="presParOf" srcId="{5D4C1404-F9FA-4A41-A0EF-AA765554E3F5}" destId="{1A1490B4-D364-4E32-AE87-DEF49001E3FF}" srcOrd="0" destOrd="0" presId="urn:microsoft.com/office/officeart/2005/8/layout/list1"/>
    <dgm:cxn modelId="{EF301B03-7D02-425A-ACD3-2866AE9355D7}" type="presParOf" srcId="{5D4C1404-F9FA-4A41-A0EF-AA765554E3F5}" destId="{B28CA421-619E-46AF-9C04-9438E642584F}" srcOrd="1" destOrd="0" presId="urn:microsoft.com/office/officeart/2005/8/layout/list1"/>
    <dgm:cxn modelId="{E3C42EF1-B5DE-4DC3-82A1-D61B1927735E}" type="presParOf" srcId="{B33FF495-5794-4101-99EE-E5F046AC0DFE}" destId="{294E28E6-F4B1-4897-8B10-682F9F265AFA}" srcOrd="1" destOrd="0" presId="urn:microsoft.com/office/officeart/2005/8/layout/list1"/>
    <dgm:cxn modelId="{2D752912-75FF-444E-B91F-013469F17C9B}" type="presParOf" srcId="{B33FF495-5794-4101-99EE-E5F046AC0DFE}" destId="{A4DE58A7-4CFC-4511-B667-D5686FB91BF6}" srcOrd="2" destOrd="0" presId="urn:microsoft.com/office/officeart/2005/8/layout/list1"/>
    <dgm:cxn modelId="{9F74669E-DB27-40E0-9254-6AC9157AFE09}" type="presParOf" srcId="{B33FF495-5794-4101-99EE-E5F046AC0DFE}" destId="{8A598018-BDC1-490B-922B-7C011078B48E}" srcOrd="3" destOrd="0" presId="urn:microsoft.com/office/officeart/2005/8/layout/list1"/>
    <dgm:cxn modelId="{034E3A56-D9FD-42EA-BEFC-BD69F936ECA9}" type="presParOf" srcId="{B33FF495-5794-4101-99EE-E5F046AC0DFE}" destId="{F7652D66-40CF-4537-ACD3-052B4FA5316F}" srcOrd="4" destOrd="0" presId="urn:microsoft.com/office/officeart/2005/8/layout/list1"/>
    <dgm:cxn modelId="{E9572F6E-E57D-4E39-8C14-0B66A8E6A76C}" type="presParOf" srcId="{F7652D66-40CF-4537-ACD3-052B4FA5316F}" destId="{63012D79-BB64-4E45-8738-9D833EAF4CA4}" srcOrd="0" destOrd="0" presId="urn:microsoft.com/office/officeart/2005/8/layout/list1"/>
    <dgm:cxn modelId="{D0685928-5DD8-48AE-9095-EA85798D9E66}" type="presParOf" srcId="{F7652D66-40CF-4537-ACD3-052B4FA5316F}" destId="{9B124D11-92EE-4754-BDD0-17F86DF99D35}" srcOrd="1" destOrd="0" presId="urn:microsoft.com/office/officeart/2005/8/layout/list1"/>
    <dgm:cxn modelId="{4384DBAD-D18F-4D06-A944-81296E0C44ED}" type="presParOf" srcId="{B33FF495-5794-4101-99EE-E5F046AC0DFE}" destId="{B2AC6176-C10F-487E-91CF-55FEDE9CA47F}" srcOrd="5" destOrd="0" presId="urn:microsoft.com/office/officeart/2005/8/layout/list1"/>
    <dgm:cxn modelId="{2F0EBFFE-A223-42BA-A6EC-04083299AEAC}" type="presParOf" srcId="{B33FF495-5794-4101-99EE-E5F046AC0DFE}" destId="{48CB3731-616F-4417-A376-9A868D314C80}" srcOrd="6" destOrd="0" presId="urn:microsoft.com/office/officeart/2005/8/layout/list1"/>
    <dgm:cxn modelId="{3431F731-5513-4A91-9E68-7CF15FC5D6C1}" type="presParOf" srcId="{B33FF495-5794-4101-99EE-E5F046AC0DFE}" destId="{EDCB9A65-BE16-4AE9-AB70-A310F57F5F6D}" srcOrd="7" destOrd="0" presId="urn:microsoft.com/office/officeart/2005/8/layout/list1"/>
    <dgm:cxn modelId="{ED2A20B1-7DC2-4875-B359-995C32FAB24F}" type="presParOf" srcId="{B33FF495-5794-4101-99EE-E5F046AC0DFE}" destId="{1EA92785-1B5D-4445-B9BB-765C6445D63E}" srcOrd="8" destOrd="0" presId="urn:microsoft.com/office/officeart/2005/8/layout/list1"/>
    <dgm:cxn modelId="{BFEAE439-C53F-42AD-A5F2-06AC9789F7CE}" type="presParOf" srcId="{1EA92785-1B5D-4445-B9BB-765C6445D63E}" destId="{86689FA2-8CA8-4C9F-9525-EA9A40A11A4D}" srcOrd="0" destOrd="0" presId="urn:microsoft.com/office/officeart/2005/8/layout/list1"/>
    <dgm:cxn modelId="{4514BF39-2910-4929-861F-411424830583}" type="presParOf" srcId="{1EA92785-1B5D-4445-B9BB-765C6445D63E}" destId="{7621F18E-FADF-4252-86CE-721E1F93DE7E}" srcOrd="1" destOrd="0" presId="urn:microsoft.com/office/officeart/2005/8/layout/list1"/>
    <dgm:cxn modelId="{32A30147-1DC0-41C9-8985-D86D39A32B12}" type="presParOf" srcId="{B33FF495-5794-4101-99EE-E5F046AC0DFE}" destId="{226C3F81-1E3F-4F42-B61A-9A5CDCBF2FBA}" srcOrd="9" destOrd="0" presId="urn:microsoft.com/office/officeart/2005/8/layout/list1"/>
    <dgm:cxn modelId="{24212443-FD64-415F-8C94-F00C4439D7DF}" type="presParOf" srcId="{B33FF495-5794-4101-99EE-E5F046AC0DFE}" destId="{C8D4E730-1B1A-4E9D-9787-BB16EDBFA8B3}" srcOrd="10" destOrd="0" presId="urn:microsoft.com/office/officeart/2005/8/layout/list1"/>
    <dgm:cxn modelId="{45D4E652-72DA-4A42-8F88-F851FA4BC91A}" type="presParOf" srcId="{B33FF495-5794-4101-99EE-E5F046AC0DFE}" destId="{9DD3B17B-001B-436D-BDE2-1937C4E1F730}" srcOrd="11" destOrd="0" presId="urn:microsoft.com/office/officeart/2005/8/layout/list1"/>
    <dgm:cxn modelId="{84D82B2D-7B00-4C5F-ACE0-6C8B0BED68C5}" type="presParOf" srcId="{B33FF495-5794-4101-99EE-E5F046AC0DFE}" destId="{814C7B95-23C1-403F-ADDA-AB6F88C8DE01}" srcOrd="12" destOrd="0" presId="urn:microsoft.com/office/officeart/2005/8/layout/list1"/>
    <dgm:cxn modelId="{1185405A-7026-45FD-B155-8E6B6400CD1A}" type="presParOf" srcId="{814C7B95-23C1-403F-ADDA-AB6F88C8DE01}" destId="{DF9F86C7-23BD-4831-982C-351E50C8AB4E}" srcOrd="0" destOrd="0" presId="urn:microsoft.com/office/officeart/2005/8/layout/list1"/>
    <dgm:cxn modelId="{63865090-2BFB-4228-A127-D0AED6C5FB9E}" type="presParOf" srcId="{814C7B95-23C1-403F-ADDA-AB6F88C8DE01}" destId="{B6CAAB6D-D4D8-48A7-B457-514CA4D843EB}" srcOrd="1" destOrd="0" presId="urn:microsoft.com/office/officeart/2005/8/layout/list1"/>
    <dgm:cxn modelId="{F84FC722-7FA4-44FE-BC9A-4F54B3DAF3A9}" type="presParOf" srcId="{B33FF495-5794-4101-99EE-E5F046AC0DFE}" destId="{4242EF13-839D-45AC-8832-9E1F34BB1665}" srcOrd="13" destOrd="0" presId="urn:microsoft.com/office/officeart/2005/8/layout/list1"/>
    <dgm:cxn modelId="{BF91A3FB-3B46-4340-B46A-95A51CAF8506}" type="presParOf" srcId="{B33FF495-5794-4101-99EE-E5F046AC0DFE}" destId="{567F9AB4-B9A8-4D25-89AE-2AE04ED1407E}" srcOrd="14" destOrd="0" presId="urn:microsoft.com/office/officeart/2005/8/layout/list1"/>
    <dgm:cxn modelId="{2B73B688-2940-44F0-912E-FC9B95CBEA18}" type="presParOf" srcId="{B33FF495-5794-4101-99EE-E5F046AC0DFE}" destId="{99F13B86-6321-48E7-9286-238FAF8C8214}" srcOrd="15" destOrd="0" presId="urn:microsoft.com/office/officeart/2005/8/layout/list1"/>
    <dgm:cxn modelId="{E7B81CE9-22A5-49E0-85D5-F48BEA34E111}" type="presParOf" srcId="{B33FF495-5794-4101-99EE-E5F046AC0DFE}" destId="{2846AC2E-2D6C-48A8-861B-F5D8B614DF7B}" srcOrd="16" destOrd="0" presId="urn:microsoft.com/office/officeart/2005/8/layout/list1"/>
    <dgm:cxn modelId="{4C493ADB-07AE-4733-AC53-136016B771B6}" type="presParOf" srcId="{2846AC2E-2D6C-48A8-861B-F5D8B614DF7B}" destId="{C83A31D9-65D2-4ACF-A26A-DF4FB1204554}" srcOrd="0" destOrd="0" presId="urn:microsoft.com/office/officeart/2005/8/layout/list1"/>
    <dgm:cxn modelId="{DBF290C2-5798-4F11-A7FC-4A82953DD6AA}" type="presParOf" srcId="{2846AC2E-2D6C-48A8-861B-F5D8B614DF7B}" destId="{1BB3C57A-1E23-404E-B4AE-20E016E9BBF0}" srcOrd="1" destOrd="0" presId="urn:microsoft.com/office/officeart/2005/8/layout/list1"/>
    <dgm:cxn modelId="{D4BAB45D-779D-435F-B907-A1BD2FD17C84}" type="presParOf" srcId="{B33FF495-5794-4101-99EE-E5F046AC0DFE}" destId="{B187A2F7-D5F9-43DA-AD22-D9C2499BA758}" srcOrd="17" destOrd="0" presId="urn:microsoft.com/office/officeart/2005/8/layout/list1"/>
    <dgm:cxn modelId="{C9364AB1-BCD9-4C14-8FC7-B0EAC3F180CA}" type="presParOf" srcId="{B33FF495-5794-4101-99EE-E5F046AC0DFE}" destId="{CBCDA093-9DB1-4635-99C1-93DF5F5F789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B4C1C7-C9BB-4C34-B066-5FCC998541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FE6204-15EB-40FE-A947-DBBDA8C68323}">
      <dgm:prSet/>
      <dgm:spPr/>
      <dgm:t>
        <a:bodyPr/>
        <a:lstStyle/>
        <a:p>
          <a:r>
            <a:rPr lang="en-US" dirty="0"/>
            <a:t>Objectives</a:t>
          </a:r>
        </a:p>
      </dgm:t>
    </dgm:pt>
    <dgm:pt modelId="{31E28F1E-8BD0-4357-9E2D-321886DC502A}" type="parTrans" cxnId="{F4BAF05A-04D2-41AF-B537-FA36E154282B}">
      <dgm:prSet/>
      <dgm:spPr/>
      <dgm:t>
        <a:bodyPr/>
        <a:lstStyle/>
        <a:p>
          <a:endParaRPr lang="en-US"/>
        </a:p>
      </dgm:t>
    </dgm:pt>
    <dgm:pt modelId="{48F991DE-CD64-4922-8B0D-AADE145AE002}" type="sibTrans" cxnId="{F4BAF05A-04D2-41AF-B537-FA36E154282B}">
      <dgm:prSet/>
      <dgm:spPr/>
      <dgm:t>
        <a:bodyPr/>
        <a:lstStyle/>
        <a:p>
          <a:endParaRPr lang="en-US"/>
        </a:p>
      </dgm:t>
    </dgm:pt>
    <dgm:pt modelId="{0B4AE8E0-89FC-4A65-ADDB-E7A2F5EB4350}">
      <dgm:prSet/>
      <dgm:spPr/>
      <dgm:t>
        <a:bodyPr/>
        <a:lstStyle/>
        <a:p>
          <a:r>
            <a:rPr lang="en-US" dirty="0"/>
            <a:t>Understand the business context of the challenge</a:t>
          </a:r>
        </a:p>
      </dgm:t>
    </dgm:pt>
    <dgm:pt modelId="{BB6DB04C-6258-4225-B58E-B25F07862934}" type="parTrans" cxnId="{67934B1D-764B-4C7E-8D09-B0319C048CE1}">
      <dgm:prSet/>
      <dgm:spPr/>
      <dgm:t>
        <a:bodyPr/>
        <a:lstStyle/>
        <a:p>
          <a:endParaRPr lang="en-US"/>
        </a:p>
      </dgm:t>
    </dgm:pt>
    <dgm:pt modelId="{CF111F12-A327-4010-8A7D-60E52D46B18A}" type="sibTrans" cxnId="{67934B1D-764B-4C7E-8D09-B0319C048CE1}">
      <dgm:prSet/>
      <dgm:spPr/>
      <dgm:t>
        <a:bodyPr/>
        <a:lstStyle/>
        <a:p>
          <a:endParaRPr lang="en-US"/>
        </a:p>
      </dgm:t>
    </dgm:pt>
    <dgm:pt modelId="{3F1E47D6-442B-4E68-9F45-2ECB21EF056B}">
      <dgm:prSet/>
      <dgm:spPr/>
      <dgm:t>
        <a:bodyPr/>
        <a:lstStyle/>
        <a:p>
          <a:r>
            <a:rPr lang="en-US" dirty="0"/>
            <a:t>Define high level expectations of the project </a:t>
          </a:r>
        </a:p>
      </dgm:t>
    </dgm:pt>
    <dgm:pt modelId="{55FFC406-CA84-4A67-AB23-915EF04869DA}" type="parTrans" cxnId="{7B457BA1-F50A-4089-9206-4C098E88FCD5}">
      <dgm:prSet/>
      <dgm:spPr/>
      <dgm:t>
        <a:bodyPr/>
        <a:lstStyle/>
        <a:p>
          <a:endParaRPr lang="en-US"/>
        </a:p>
      </dgm:t>
    </dgm:pt>
    <dgm:pt modelId="{D7362B6A-8CBA-43D4-9242-3D0769901BA8}" type="sibTrans" cxnId="{7B457BA1-F50A-4089-9206-4C098E88FCD5}">
      <dgm:prSet/>
      <dgm:spPr/>
      <dgm:t>
        <a:bodyPr/>
        <a:lstStyle/>
        <a:p>
          <a:endParaRPr lang="en-US"/>
        </a:p>
      </dgm:t>
    </dgm:pt>
    <dgm:pt modelId="{7E70ED50-DC4D-4890-9B3C-A5D7E606C307}">
      <dgm:prSet/>
      <dgm:spPr/>
      <dgm:t>
        <a:bodyPr/>
        <a:lstStyle/>
        <a:p>
          <a:r>
            <a:rPr lang="en-US"/>
            <a:t>Acceptance criteria </a:t>
          </a:r>
        </a:p>
      </dgm:t>
    </dgm:pt>
    <dgm:pt modelId="{79BB437B-B444-40DB-BBBC-1BCE4776D768}" type="parTrans" cxnId="{98D84403-9E3D-4C97-8C8F-4D1D5CAFAD6E}">
      <dgm:prSet/>
      <dgm:spPr/>
      <dgm:t>
        <a:bodyPr/>
        <a:lstStyle/>
        <a:p>
          <a:endParaRPr lang="en-US"/>
        </a:p>
      </dgm:t>
    </dgm:pt>
    <dgm:pt modelId="{0D5B3021-58E3-435E-A07E-C902B59DD73C}" type="sibTrans" cxnId="{98D84403-9E3D-4C97-8C8F-4D1D5CAFAD6E}">
      <dgm:prSet/>
      <dgm:spPr/>
      <dgm:t>
        <a:bodyPr/>
        <a:lstStyle/>
        <a:p>
          <a:endParaRPr lang="en-US"/>
        </a:p>
      </dgm:t>
    </dgm:pt>
    <dgm:pt modelId="{AF845B5E-AF5E-4F22-B3E2-9FAD46F2394B}">
      <dgm:prSet/>
      <dgm:spPr/>
      <dgm:t>
        <a:bodyPr/>
        <a:lstStyle/>
        <a:p>
          <a:r>
            <a:rPr lang="en-US" dirty="0"/>
            <a:t>Business owner write a short summary of project goals for the IT team. </a:t>
          </a:r>
        </a:p>
      </dgm:t>
    </dgm:pt>
    <dgm:pt modelId="{6C27274D-4DF9-4398-8D3A-212151532418}" type="parTrans" cxnId="{EEFC84C1-7D8C-42C3-9BEB-1D65736175D1}">
      <dgm:prSet/>
      <dgm:spPr/>
      <dgm:t>
        <a:bodyPr/>
        <a:lstStyle/>
        <a:p>
          <a:endParaRPr lang="en-US"/>
        </a:p>
      </dgm:t>
    </dgm:pt>
    <dgm:pt modelId="{4450970C-E43A-4784-B21E-04147F82D53F}" type="sibTrans" cxnId="{EEFC84C1-7D8C-42C3-9BEB-1D65736175D1}">
      <dgm:prSet/>
      <dgm:spPr/>
      <dgm:t>
        <a:bodyPr/>
        <a:lstStyle/>
        <a:p>
          <a:endParaRPr lang="en-US"/>
        </a:p>
      </dgm:t>
    </dgm:pt>
    <dgm:pt modelId="{66109294-A1E2-4400-BC06-49C74BD2EDA4}" type="pres">
      <dgm:prSet presAssocID="{DFB4C1C7-C9BB-4C34-B066-5FCC9985410E}" presName="linear" presStyleCnt="0">
        <dgm:presLayoutVars>
          <dgm:animLvl val="lvl"/>
          <dgm:resizeHandles val="exact"/>
        </dgm:presLayoutVars>
      </dgm:prSet>
      <dgm:spPr/>
    </dgm:pt>
    <dgm:pt modelId="{9425ABFE-EED6-4A98-A81B-C9BB6DB54DF8}" type="pres">
      <dgm:prSet presAssocID="{F0FE6204-15EB-40FE-A947-DBBDA8C68323}" presName="parentText" presStyleLbl="node1" presStyleIdx="0" presStyleCnt="2" custLinFactNeighborX="2276" custLinFactNeighborY="-11852">
        <dgm:presLayoutVars>
          <dgm:chMax val="0"/>
          <dgm:bulletEnabled val="1"/>
        </dgm:presLayoutVars>
      </dgm:prSet>
      <dgm:spPr/>
    </dgm:pt>
    <dgm:pt modelId="{94956B5E-BDEC-47F5-AFE4-E81AB0346516}" type="pres">
      <dgm:prSet presAssocID="{F0FE6204-15EB-40FE-A947-DBBDA8C68323}" presName="childText" presStyleLbl="revTx" presStyleIdx="0" presStyleCnt="2">
        <dgm:presLayoutVars>
          <dgm:bulletEnabled val="1"/>
        </dgm:presLayoutVars>
      </dgm:prSet>
      <dgm:spPr/>
    </dgm:pt>
    <dgm:pt modelId="{EC49DBC5-3138-4374-90B1-8A25DEC23D08}" type="pres">
      <dgm:prSet presAssocID="{7E70ED50-DC4D-4890-9B3C-A5D7E606C3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3B3C964-BADA-4CCB-ACCE-EE22C74B7882}" type="pres">
      <dgm:prSet presAssocID="{7E70ED50-DC4D-4890-9B3C-A5D7E606C30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D84403-9E3D-4C97-8C8F-4D1D5CAFAD6E}" srcId="{DFB4C1C7-C9BB-4C34-B066-5FCC9985410E}" destId="{7E70ED50-DC4D-4890-9B3C-A5D7E606C307}" srcOrd="1" destOrd="0" parTransId="{79BB437B-B444-40DB-BBBC-1BCE4776D768}" sibTransId="{0D5B3021-58E3-435E-A07E-C902B59DD73C}"/>
    <dgm:cxn modelId="{67934B1D-764B-4C7E-8D09-B0319C048CE1}" srcId="{F0FE6204-15EB-40FE-A947-DBBDA8C68323}" destId="{0B4AE8E0-89FC-4A65-ADDB-E7A2F5EB4350}" srcOrd="0" destOrd="0" parTransId="{BB6DB04C-6258-4225-B58E-B25F07862934}" sibTransId="{CF111F12-A327-4010-8A7D-60E52D46B18A}"/>
    <dgm:cxn modelId="{5DA87649-7F55-4C9F-B0C8-7EE0914B9ECA}" type="presOf" srcId="{0B4AE8E0-89FC-4A65-ADDB-E7A2F5EB4350}" destId="{94956B5E-BDEC-47F5-AFE4-E81AB0346516}" srcOrd="0" destOrd="0" presId="urn:microsoft.com/office/officeart/2005/8/layout/vList2"/>
    <dgm:cxn modelId="{F4BAF05A-04D2-41AF-B537-FA36E154282B}" srcId="{DFB4C1C7-C9BB-4C34-B066-5FCC9985410E}" destId="{F0FE6204-15EB-40FE-A947-DBBDA8C68323}" srcOrd="0" destOrd="0" parTransId="{31E28F1E-8BD0-4357-9E2D-321886DC502A}" sibTransId="{48F991DE-CD64-4922-8B0D-AADE145AE002}"/>
    <dgm:cxn modelId="{E231DF92-8804-4B37-B720-482B4DD18705}" type="presOf" srcId="{3F1E47D6-442B-4E68-9F45-2ECB21EF056B}" destId="{94956B5E-BDEC-47F5-AFE4-E81AB0346516}" srcOrd="0" destOrd="1" presId="urn:microsoft.com/office/officeart/2005/8/layout/vList2"/>
    <dgm:cxn modelId="{6525339B-7784-44D4-ABE8-B5D13F02A666}" type="presOf" srcId="{F0FE6204-15EB-40FE-A947-DBBDA8C68323}" destId="{9425ABFE-EED6-4A98-A81B-C9BB6DB54DF8}" srcOrd="0" destOrd="0" presId="urn:microsoft.com/office/officeart/2005/8/layout/vList2"/>
    <dgm:cxn modelId="{7B457BA1-F50A-4089-9206-4C098E88FCD5}" srcId="{F0FE6204-15EB-40FE-A947-DBBDA8C68323}" destId="{3F1E47D6-442B-4E68-9F45-2ECB21EF056B}" srcOrd="1" destOrd="0" parTransId="{55FFC406-CA84-4A67-AB23-915EF04869DA}" sibTransId="{D7362B6A-8CBA-43D4-9242-3D0769901BA8}"/>
    <dgm:cxn modelId="{EEFC84C1-7D8C-42C3-9BEB-1D65736175D1}" srcId="{7E70ED50-DC4D-4890-9B3C-A5D7E606C307}" destId="{AF845B5E-AF5E-4F22-B3E2-9FAD46F2394B}" srcOrd="0" destOrd="0" parTransId="{6C27274D-4DF9-4398-8D3A-212151532418}" sibTransId="{4450970C-E43A-4784-B21E-04147F82D53F}"/>
    <dgm:cxn modelId="{624430D9-BA05-4B7B-9D9D-03C4B1906465}" type="presOf" srcId="{AF845B5E-AF5E-4F22-B3E2-9FAD46F2394B}" destId="{E3B3C964-BADA-4CCB-ACCE-EE22C74B7882}" srcOrd="0" destOrd="0" presId="urn:microsoft.com/office/officeart/2005/8/layout/vList2"/>
    <dgm:cxn modelId="{C5640DE2-4A68-4C22-9621-766E60B4EC58}" type="presOf" srcId="{DFB4C1C7-C9BB-4C34-B066-5FCC9985410E}" destId="{66109294-A1E2-4400-BC06-49C74BD2EDA4}" srcOrd="0" destOrd="0" presId="urn:microsoft.com/office/officeart/2005/8/layout/vList2"/>
    <dgm:cxn modelId="{378067F0-94C0-42DC-AC2E-5CA49F1790EF}" type="presOf" srcId="{7E70ED50-DC4D-4890-9B3C-A5D7E606C307}" destId="{EC49DBC5-3138-4374-90B1-8A25DEC23D08}" srcOrd="0" destOrd="0" presId="urn:microsoft.com/office/officeart/2005/8/layout/vList2"/>
    <dgm:cxn modelId="{A6FC55AF-7736-4094-BC7C-F27D4BB8CCDF}" type="presParOf" srcId="{66109294-A1E2-4400-BC06-49C74BD2EDA4}" destId="{9425ABFE-EED6-4A98-A81B-C9BB6DB54DF8}" srcOrd="0" destOrd="0" presId="urn:microsoft.com/office/officeart/2005/8/layout/vList2"/>
    <dgm:cxn modelId="{81D78CC7-520F-4B33-9A2B-69E3CAE59BD5}" type="presParOf" srcId="{66109294-A1E2-4400-BC06-49C74BD2EDA4}" destId="{94956B5E-BDEC-47F5-AFE4-E81AB0346516}" srcOrd="1" destOrd="0" presId="urn:microsoft.com/office/officeart/2005/8/layout/vList2"/>
    <dgm:cxn modelId="{C135DFB9-995E-4720-9946-3913FFFCBBE7}" type="presParOf" srcId="{66109294-A1E2-4400-BC06-49C74BD2EDA4}" destId="{EC49DBC5-3138-4374-90B1-8A25DEC23D08}" srcOrd="2" destOrd="0" presId="urn:microsoft.com/office/officeart/2005/8/layout/vList2"/>
    <dgm:cxn modelId="{9DAE433F-2B68-4216-BF5C-5DBC58BD4547}" type="presParOf" srcId="{66109294-A1E2-4400-BC06-49C74BD2EDA4}" destId="{E3B3C964-BADA-4CCB-ACCE-EE22C74B78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D87329-3F65-4812-9C51-678272306C0A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A82AC65-9E5A-4234-990E-5903EBEDE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Woodgrove Financial are a global Financial Conglomerate, with multiple operational arms.</a:t>
          </a:r>
          <a:endParaRPr lang="en-US"/>
        </a:p>
      </dgm:t>
    </dgm:pt>
    <dgm:pt modelId="{D8C84C72-2478-41FD-AF3C-71552283C2C4}" type="parTrans" cxnId="{74776A5C-CC5F-455F-A07A-CD2B49BCE10F}">
      <dgm:prSet/>
      <dgm:spPr/>
      <dgm:t>
        <a:bodyPr/>
        <a:lstStyle/>
        <a:p>
          <a:endParaRPr lang="en-US"/>
        </a:p>
      </dgm:t>
    </dgm:pt>
    <dgm:pt modelId="{1C798113-1536-4D6A-867B-068A36609203}" type="sibTrans" cxnId="{74776A5C-CC5F-455F-A07A-CD2B49BCE10F}">
      <dgm:prSet/>
      <dgm:spPr/>
      <dgm:t>
        <a:bodyPr/>
        <a:lstStyle/>
        <a:p>
          <a:endParaRPr lang="en-US"/>
        </a:p>
      </dgm:t>
    </dgm:pt>
    <dgm:pt modelId="{DD1F30D3-80F6-45A7-8D47-3DFDA5811D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Headquartered in New York, they are operating in 30+ cities all over the world. But their growth is currently stalled. </a:t>
          </a:r>
          <a:endParaRPr lang="en-US"/>
        </a:p>
      </dgm:t>
    </dgm:pt>
    <dgm:pt modelId="{76F2F95C-F44D-474D-9138-D3A2BADB212C}" type="parTrans" cxnId="{6C9E01D7-3DEB-4BCF-861C-8029D06A974C}">
      <dgm:prSet/>
      <dgm:spPr/>
      <dgm:t>
        <a:bodyPr/>
        <a:lstStyle/>
        <a:p>
          <a:endParaRPr lang="en-US"/>
        </a:p>
      </dgm:t>
    </dgm:pt>
    <dgm:pt modelId="{BEEF36CF-6FD3-41C9-993A-9977B6828A0C}" type="sibTrans" cxnId="{6C9E01D7-3DEB-4BCF-861C-8029D06A974C}">
      <dgm:prSet/>
      <dgm:spPr/>
      <dgm:t>
        <a:bodyPr/>
        <a:lstStyle/>
        <a:p>
          <a:endParaRPr lang="en-US"/>
        </a:p>
      </dgm:t>
    </dgm:pt>
    <dgm:pt modelId="{CAD1877C-6B83-4FD1-A11A-ABBD7D2DC8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They aim to increase revenue, maximize active customers, and improve their public image by leveraging near real-time data and Predictive Analytics. </a:t>
          </a:r>
          <a:endParaRPr lang="en-US"/>
        </a:p>
      </dgm:t>
    </dgm:pt>
    <dgm:pt modelId="{14EB3829-2AFA-4BBA-99FD-E00906FA38A1}" type="parTrans" cxnId="{052202CF-2DF2-421A-82BA-C5E723D7728B}">
      <dgm:prSet/>
      <dgm:spPr/>
      <dgm:t>
        <a:bodyPr/>
        <a:lstStyle/>
        <a:p>
          <a:endParaRPr lang="en-US"/>
        </a:p>
      </dgm:t>
    </dgm:pt>
    <dgm:pt modelId="{189134FC-E58C-4B6D-B8E0-26CDCED0C777}" type="sibTrans" cxnId="{052202CF-2DF2-421A-82BA-C5E723D7728B}">
      <dgm:prSet/>
      <dgm:spPr/>
      <dgm:t>
        <a:bodyPr/>
        <a:lstStyle/>
        <a:p>
          <a:endParaRPr lang="en-US"/>
        </a:p>
      </dgm:t>
    </dgm:pt>
    <dgm:pt modelId="{14469AB8-40BE-44CA-B690-4048BE630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As part of this hackathon, you will be presented with  business challenges that Woodgrove’s banking vertical is trying to solve through Azure technologies. </a:t>
          </a:r>
          <a:endParaRPr lang="en-US"/>
        </a:p>
      </dgm:t>
    </dgm:pt>
    <dgm:pt modelId="{77EF0B62-4EC9-481C-AC3C-32659ED43D22}" type="parTrans" cxnId="{F2FFD57C-AF00-4EDA-B13C-64CB8EFE613C}">
      <dgm:prSet/>
      <dgm:spPr/>
      <dgm:t>
        <a:bodyPr/>
        <a:lstStyle/>
        <a:p>
          <a:endParaRPr lang="en-US"/>
        </a:p>
      </dgm:t>
    </dgm:pt>
    <dgm:pt modelId="{92FD01AF-1FD1-4CD3-84A7-1989DB1A2779}" type="sibTrans" cxnId="{F2FFD57C-AF00-4EDA-B13C-64CB8EFE613C}">
      <dgm:prSet/>
      <dgm:spPr/>
      <dgm:t>
        <a:bodyPr/>
        <a:lstStyle/>
        <a:p>
          <a:endParaRPr lang="en-US"/>
        </a:p>
      </dgm:t>
    </dgm:pt>
    <dgm:pt modelId="{791C2810-9B37-41A9-B597-2B7E366DCC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As solution provider your aim is to build an end-to-end MVP to solve these challenges.</a:t>
          </a:r>
          <a:endParaRPr lang="en-US" dirty="0"/>
        </a:p>
      </dgm:t>
    </dgm:pt>
    <dgm:pt modelId="{FED8ED9F-7326-483B-82FF-29E881B27372}" type="parTrans" cxnId="{288F1883-A610-46DB-B7A6-81366A6F30D8}">
      <dgm:prSet/>
      <dgm:spPr/>
      <dgm:t>
        <a:bodyPr/>
        <a:lstStyle/>
        <a:p>
          <a:endParaRPr lang="en-US"/>
        </a:p>
      </dgm:t>
    </dgm:pt>
    <dgm:pt modelId="{9CA56F4B-560C-4819-8467-CF1CF795F45D}" type="sibTrans" cxnId="{288F1883-A610-46DB-B7A6-81366A6F30D8}">
      <dgm:prSet/>
      <dgm:spPr/>
      <dgm:t>
        <a:bodyPr/>
        <a:lstStyle/>
        <a:p>
          <a:endParaRPr lang="en-US"/>
        </a:p>
      </dgm:t>
    </dgm:pt>
    <dgm:pt modelId="{2ECA37EF-7AEF-4C38-A11F-206EA76E6601}" type="pres">
      <dgm:prSet presAssocID="{1CD87329-3F65-4812-9C51-678272306C0A}" presName="root" presStyleCnt="0">
        <dgm:presLayoutVars>
          <dgm:dir/>
          <dgm:resizeHandles val="exact"/>
        </dgm:presLayoutVars>
      </dgm:prSet>
      <dgm:spPr/>
    </dgm:pt>
    <dgm:pt modelId="{159B2F5F-17DE-447D-95D8-59013958DE17}" type="pres">
      <dgm:prSet presAssocID="{6A82AC65-9E5A-4234-990E-5903EBEDE735}" presName="compNode" presStyleCnt="0"/>
      <dgm:spPr/>
    </dgm:pt>
    <dgm:pt modelId="{3CA19127-15BD-4A65-A883-01CCAE5D5DE3}" type="pres">
      <dgm:prSet presAssocID="{6A82AC65-9E5A-4234-990E-5903EBEDE735}" presName="bgRect" presStyleLbl="bgShp" presStyleIdx="0" presStyleCnt="5" custLinFactNeighborX="1347" custLinFactNeighborY="5345"/>
      <dgm:spPr/>
    </dgm:pt>
    <dgm:pt modelId="{F6AB4EF2-C121-4489-9095-75343CE6EAA4}" type="pres">
      <dgm:prSet presAssocID="{6A82AC65-9E5A-4234-990E-5903EBEDE7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11458" b="11458"/>
          </a:stretch>
        </a:blipFill>
      </dgm:spPr>
      <dgm:extLst>
        <a:ext uri="{E40237B7-FDA0-4F09-8148-C483321AD2D9}">
          <dgm14:cNvPr xmlns:dgm14="http://schemas.microsoft.com/office/drawing/2010/diagram" id="0" name="" descr="building_3"/>
        </a:ext>
      </dgm:extLst>
    </dgm:pt>
    <dgm:pt modelId="{B4E358C0-CB74-4087-B00A-4D4FD39C9E6F}" type="pres">
      <dgm:prSet presAssocID="{6A82AC65-9E5A-4234-990E-5903EBEDE735}" presName="spaceRect" presStyleCnt="0"/>
      <dgm:spPr/>
    </dgm:pt>
    <dgm:pt modelId="{D6689161-234D-4AE0-9343-8B4CACE2E9C6}" type="pres">
      <dgm:prSet presAssocID="{6A82AC65-9E5A-4234-990E-5903EBEDE735}" presName="parTx" presStyleLbl="revTx" presStyleIdx="0" presStyleCnt="5">
        <dgm:presLayoutVars>
          <dgm:chMax val="0"/>
          <dgm:chPref val="0"/>
        </dgm:presLayoutVars>
      </dgm:prSet>
      <dgm:spPr/>
    </dgm:pt>
    <dgm:pt modelId="{D0D6B939-C61C-41F4-9FD8-91F9685C424B}" type="pres">
      <dgm:prSet presAssocID="{1C798113-1536-4D6A-867B-068A36609203}" presName="sibTrans" presStyleCnt="0"/>
      <dgm:spPr/>
    </dgm:pt>
    <dgm:pt modelId="{163FDCCD-48C9-41D8-BFF0-FE8BA58C9CE9}" type="pres">
      <dgm:prSet presAssocID="{DD1F30D3-80F6-45A7-8D47-3DFDA5811D3F}" presName="compNode" presStyleCnt="0"/>
      <dgm:spPr/>
    </dgm:pt>
    <dgm:pt modelId="{E1495769-C42A-4379-9FB7-A2B3D04358F2}" type="pres">
      <dgm:prSet presAssocID="{DD1F30D3-80F6-45A7-8D47-3DFDA5811D3F}" presName="bgRect" presStyleLbl="bgShp" presStyleIdx="1" presStyleCnt="5"/>
      <dgm:spPr/>
    </dgm:pt>
    <dgm:pt modelId="{D68F83C8-850C-4B1F-A456-91E60D96A803}" type="pres">
      <dgm:prSet presAssocID="{DD1F30D3-80F6-45A7-8D47-3DFDA5811D3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_4"/>
        </a:ext>
      </dgm:extLst>
    </dgm:pt>
    <dgm:pt modelId="{77A0A384-8659-4095-915D-8B5E729E3E01}" type="pres">
      <dgm:prSet presAssocID="{DD1F30D3-80F6-45A7-8D47-3DFDA5811D3F}" presName="spaceRect" presStyleCnt="0"/>
      <dgm:spPr/>
    </dgm:pt>
    <dgm:pt modelId="{75161F4E-360C-4D61-9CE0-78EDF5F05C87}" type="pres">
      <dgm:prSet presAssocID="{DD1F30D3-80F6-45A7-8D47-3DFDA5811D3F}" presName="parTx" presStyleLbl="revTx" presStyleIdx="1" presStyleCnt="5">
        <dgm:presLayoutVars>
          <dgm:chMax val="0"/>
          <dgm:chPref val="0"/>
        </dgm:presLayoutVars>
      </dgm:prSet>
      <dgm:spPr/>
    </dgm:pt>
    <dgm:pt modelId="{06D461EF-C497-4D3E-AC32-83443D73B0ED}" type="pres">
      <dgm:prSet presAssocID="{BEEF36CF-6FD3-41C9-993A-9977B6828A0C}" presName="sibTrans" presStyleCnt="0"/>
      <dgm:spPr/>
    </dgm:pt>
    <dgm:pt modelId="{277D5E2E-0962-4D6E-A852-09E239E61E75}" type="pres">
      <dgm:prSet presAssocID="{CAD1877C-6B83-4FD1-A11A-ABBD7D2DC830}" presName="compNode" presStyleCnt="0"/>
      <dgm:spPr/>
    </dgm:pt>
    <dgm:pt modelId="{015FC753-E056-4106-9501-07CD82FA5F57}" type="pres">
      <dgm:prSet presAssocID="{CAD1877C-6B83-4FD1-A11A-ABBD7D2DC830}" presName="bgRect" presStyleLbl="bgShp" presStyleIdx="2" presStyleCnt="5"/>
      <dgm:spPr/>
    </dgm:pt>
    <dgm:pt modelId="{D0FA7EE3-DDF9-4D35-943E-E96273721129}" type="pres">
      <dgm:prSet presAssocID="{CAD1877C-6B83-4FD1-A11A-ABBD7D2DC83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_2"/>
        </a:ext>
      </dgm:extLst>
    </dgm:pt>
    <dgm:pt modelId="{DB8082AE-B5A9-4517-88ED-345D920B209D}" type="pres">
      <dgm:prSet presAssocID="{CAD1877C-6B83-4FD1-A11A-ABBD7D2DC830}" presName="spaceRect" presStyleCnt="0"/>
      <dgm:spPr/>
    </dgm:pt>
    <dgm:pt modelId="{CBEC38A8-F24B-4973-9DE7-0E2179764627}" type="pres">
      <dgm:prSet presAssocID="{CAD1877C-6B83-4FD1-A11A-ABBD7D2DC830}" presName="parTx" presStyleLbl="revTx" presStyleIdx="2" presStyleCnt="5">
        <dgm:presLayoutVars>
          <dgm:chMax val="0"/>
          <dgm:chPref val="0"/>
        </dgm:presLayoutVars>
      </dgm:prSet>
      <dgm:spPr/>
    </dgm:pt>
    <dgm:pt modelId="{1CF90924-8927-4AAF-8418-1CDE29E62FF4}" type="pres">
      <dgm:prSet presAssocID="{189134FC-E58C-4B6D-B8E0-26CDCED0C777}" presName="sibTrans" presStyleCnt="0"/>
      <dgm:spPr/>
    </dgm:pt>
    <dgm:pt modelId="{87B05EA3-5F49-4035-B21B-BD6BD5AADC4A}" type="pres">
      <dgm:prSet presAssocID="{14469AB8-40BE-44CA-B690-4048BE630850}" presName="compNode" presStyleCnt="0"/>
      <dgm:spPr/>
    </dgm:pt>
    <dgm:pt modelId="{EF6527B9-DEFF-438E-9947-3D58ECB87932}" type="pres">
      <dgm:prSet presAssocID="{14469AB8-40BE-44CA-B690-4048BE630850}" presName="bgRect" presStyleLbl="bgShp" presStyleIdx="3" presStyleCnt="5"/>
      <dgm:spPr/>
    </dgm:pt>
    <dgm:pt modelId="{3A6C7C41-16CD-4F4B-8D53-2E661B697868}" type="pres">
      <dgm:prSet presAssocID="{14469AB8-40BE-44CA-B690-4048BE6308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 t="4023" b="4023"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098A761-4552-40DB-90BE-20BB7B625886}" type="pres">
      <dgm:prSet presAssocID="{14469AB8-40BE-44CA-B690-4048BE630850}" presName="spaceRect" presStyleCnt="0"/>
      <dgm:spPr/>
    </dgm:pt>
    <dgm:pt modelId="{0B2D0D94-175E-4EC5-A055-6A21FC70255D}" type="pres">
      <dgm:prSet presAssocID="{14469AB8-40BE-44CA-B690-4048BE630850}" presName="parTx" presStyleLbl="revTx" presStyleIdx="3" presStyleCnt="5">
        <dgm:presLayoutVars>
          <dgm:chMax val="0"/>
          <dgm:chPref val="0"/>
        </dgm:presLayoutVars>
      </dgm:prSet>
      <dgm:spPr/>
    </dgm:pt>
    <dgm:pt modelId="{B9225E5D-35BA-4B7C-BAC1-2456EC19A17B}" type="pres">
      <dgm:prSet presAssocID="{92FD01AF-1FD1-4CD3-84A7-1989DB1A2779}" presName="sibTrans" presStyleCnt="0"/>
      <dgm:spPr/>
    </dgm:pt>
    <dgm:pt modelId="{6C659F5C-490E-43CF-87E0-963431A1D49E}" type="pres">
      <dgm:prSet presAssocID="{791C2810-9B37-41A9-B597-2B7E366DCC42}" presName="compNode" presStyleCnt="0"/>
      <dgm:spPr/>
    </dgm:pt>
    <dgm:pt modelId="{86D87B62-0DCD-45A0-B622-0B71832EAF06}" type="pres">
      <dgm:prSet presAssocID="{791C2810-9B37-41A9-B597-2B7E366DCC42}" presName="bgRect" presStyleLbl="bgShp" presStyleIdx="4" presStyleCnt="5"/>
      <dgm:spPr/>
    </dgm:pt>
    <dgm:pt modelId="{313E120C-562B-4D89-8889-B2FB6B26DAE5}" type="pres">
      <dgm:prSet presAssocID="{791C2810-9B37-41A9-B597-2B7E366DCC4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 t="9659" b="9659"/>
          </a:stretch>
        </a:blipFill>
      </dgm:spPr>
      <dgm:extLst>
        <a:ext uri="{E40237B7-FDA0-4F09-8148-C483321AD2D9}">
          <dgm14:cNvPr xmlns:dgm14="http://schemas.microsoft.com/office/drawing/2010/diagram" id="0" name="" descr="film"/>
        </a:ext>
      </dgm:extLst>
    </dgm:pt>
    <dgm:pt modelId="{DF7E0633-4916-4535-9C7B-940E69AB364F}" type="pres">
      <dgm:prSet presAssocID="{791C2810-9B37-41A9-B597-2B7E366DCC42}" presName="spaceRect" presStyleCnt="0"/>
      <dgm:spPr/>
    </dgm:pt>
    <dgm:pt modelId="{E8845CF3-08A8-4542-A853-E57E6E1F3A37}" type="pres">
      <dgm:prSet presAssocID="{791C2810-9B37-41A9-B597-2B7E366DCC4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4776A5C-CC5F-455F-A07A-CD2B49BCE10F}" srcId="{1CD87329-3F65-4812-9C51-678272306C0A}" destId="{6A82AC65-9E5A-4234-990E-5903EBEDE735}" srcOrd="0" destOrd="0" parTransId="{D8C84C72-2478-41FD-AF3C-71552283C2C4}" sibTransId="{1C798113-1536-4D6A-867B-068A36609203}"/>
    <dgm:cxn modelId="{6A174074-6E4D-495C-91EB-579D2B78CC2C}" type="presOf" srcId="{14469AB8-40BE-44CA-B690-4048BE630850}" destId="{0B2D0D94-175E-4EC5-A055-6A21FC70255D}" srcOrd="0" destOrd="0" presId="urn:microsoft.com/office/officeart/2018/2/layout/IconVerticalSolidList"/>
    <dgm:cxn modelId="{6447E876-7AF5-4126-98FB-5118A3C18C39}" type="presOf" srcId="{1CD87329-3F65-4812-9C51-678272306C0A}" destId="{2ECA37EF-7AEF-4C38-A11F-206EA76E6601}" srcOrd="0" destOrd="0" presId="urn:microsoft.com/office/officeart/2018/2/layout/IconVerticalSolidList"/>
    <dgm:cxn modelId="{F2FFD57C-AF00-4EDA-B13C-64CB8EFE613C}" srcId="{1CD87329-3F65-4812-9C51-678272306C0A}" destId="{14469AB8-40BE-44CA-B690-4048BE630850}" srcOrd="3" destOrd="0" parTransId="{77EF0B62-4EC9-481C-AC3C-32659ED43D22}" sibTransId="{92FD01AF-1FD1-4CD3-84A7-1989DB1A2779}"/>
    <dgm:cxn modelId="{288F1883-A610-46DB-B7A6-81366A6F30D8}" srcId="{1CD87329-3F65-4812-9C51-678272306C0A}" destId="{791C2810-9B37-41A9-B597-2B7E366DCC42}" srcOrd="4" destOrd="0" parTransId="{FED8ED9F-7326-483B-82FF-29E881B27372}" sibTransId="{9CA56F4B-560C-4819-8467-CF1CF795F45D}"/>
    <dgm:cxn modelId="{052202CF-2DF2-421A-82BA-C5E723D7728B}" srcId="{1CD87329-3F65-4812-9C51-678272306C0A}" destId="{CAD1877C-6B83-4FD1-A11A-ABBD7D2DC830}" srcOrd="2" destOrd="0" parTransId="{14EB3829-2AFA-4BBA-99FD-E00906FA38A1}" sibTransId="{189134FC-E58C-4B6D-B8E0-26CDCED0C777}"/>
    <dgm:cxn modelId="{6C9E01D7-3DEB-4BCF-861C-8029D06A974C}" srcId="{1CD87329-3F65-4812-9C51-678272306C0A}" destId="{DD1F30D3-80F6-45A7-8D47-3DFDA5811D3F}" srcOrd="1" destOrd="0" parTransId="{76F2F95C-F44D-474D-9138-D3A2BADB212C}" sibTransId="{BEEF36CF-6FD3-41C9-993A-9977B6828A0C}"/>
    <dgm:cxn modelId="{0BC81AE2-9A5B-40C8-A97E-738075E3B306}" type="presOf" srcId="{6A82AC65-9E5A-4234-990E-5903EBEDE735}" destId="{D6689161-234D-4AE0-9343-8B4CACE2E9C6}" srcOrd="0" destOrd="0" presId="urn:microsoft.com/office/officeart/2018/2/layout/IconVerticalSolidList"/>
    <dgm:cxn modelId="{C55CFDE3-06DB-4ADA-80B4-CE73154F88BA}" type="presOf" srcId="{791C2810-9B37-41A9-B597-2B7E366DCC42}" destId="{E8845CF3-08A8-4542-A853-E57E6E1F3A37}" srcOrd="0" destOrd="0" presId="urn:microsoft.com/office/officeart/2018/2/layout/IconVerticalSolidList"/>
    <dgm:cxn modelId="{3ED1B8EE-0966-48A9-96B6-4ABD8E9CAF0B}" type="presOf" srcId="{DD1F30D3-80F6-45A7-8D47-3DFDA5811D3F}" destId="{75161F4E-360C-4D61-9CE0-78EDF5F05C87}" srcOrd="0" destOrd="0" presId="urn:microsoft.com/office/officeart/2018/2/layout/IconVerticalSolidList"/>
    <dgm:cxn modelId="{B27063F4-8F43-4F2B-8F47-8C2E5E36E918}" type="presOf" srcId="{CAD1877C-6B83-4FD1-A11A-ABBD7D2DC830}" destId="{CBEC38A8-F24B-4973-9DE7-0E2179764627}" srcOrd="0" destOrd="0" presId="urn:microsoft.com/office/officeart/2018/2/layout/IconVerticalSolidList"/>
    <dgm:cxn modelId="{94DB8CBF-5ED6-4371-9D7A-198FEB8AEDE2}" type="presParOf" srcId="{2ECA37EF-7AEF-4C38-A11F-206EA76E6601}" destId="{159B2F5F-17DE-447D-95D8-59013958DE17}" srcOrd="0" destOrd="0" presId="urn:microsoft.com/office/officeart/2018/2/layout/IconVerticalSolidList"/>
    <dgm:cxn modelId="{A0FD3F95-3DE0-49F2-BD96-F1FECC6D32F8}" type="presParOf" srcId="{159B2F5F-17DE-447D-95D8-59013958DE17}" destId="{3CA19127-15BD-4A65-A883-01CCAE5D5DE3}" srcOrd="0" destOrd="0" presId="urn:microsoft.com/office/officeart/2018/2/layout/IconVerticalSolidList"/>
    <dgm:cxn modelId="{823D0934-CEF6-4BF6-BEB6-784DAD4294B0}" type="presParOf" srcId="{159B2F5F-17DE-447D-95D8-59013958DE17}" destId="{F6AB4EF2-C121-4489-9095-75343CE6EAA4}" srcOrd="1" destOrd="0" presId="urn:microsoft.com/office/officeart/2018/2/layout/IconVerticalSolidList"/>
    <dgm:cxn modelId="{134CC422-6E41-4C1D-8A6F-D9915E2A1AAF}" type="presParOf" srcId="{159B2F5F-17DE-447D-95D8-59013958DE17}" destId="{B4E358C0-CB74-4087-B00A-4D4FD39C9E6F}" srcOrd="2" destOrd="0" presId="urn:microsoft.com/office/officeart/2018/2/layout/IconVerticalSolidList"/>
    <dgm:cxn modelId="{3A408D6F-252F-405B-8F84-3ACB782B36B8}" type="presParOf" srcId="{159B2F5F-17DE-447D-95D8-59013958DE17}" destId="{D6689161-234D-4AE0-9343-8B4CACE2E9C6}" srcOrd="3" destOrd="0" presId="urn:microsoft.com/office/officeart/2018/2/layout/IconVerticalSolidList"/>
    <dgm:cxn modelId="{136A15B4-0161-43DA-9118-6FFF2167BD0D}" type="presParOf" srcId="{2ECA37EF-7AEF-4C38-A11F-206EA76E6601}" destId="{D0D6B939-C61C-41F4-9FD8-91F9685C424B}" srcOrd="1" destOrd="0" presId="urn:microsoft.com/office/officeart/2018/2/layout/IconVerticalSolidList"/>
    <dgm:cxn modelId="{396431E2-8E9B-4F9C-B2BB-360FA8C9CCDE}" type="presParOf" srcId="{2ECA37EF-7AEF-4C38-A11F-206EA76E6601}" destId="{163FDCCD-48C9-41D8-BFF0-FE8BA58C9CE9}" srcOrd="2" destOrd="0" presId="urn:microsoft.com/office/officeart/2018/2/layout/IconVerticalSolidList"/>
    <dgm:cxn modelId="{E5FD5F35-CB88-4E6E-9354-9C47BF622898}" type="presParOf" srcId="{163FDCCD-48C9-41D8-BFF0-FE8BA58C9CE9}" destId="{E1495769-C42A-4379-9FB7-A2B3D04358F2}" srcOrd="0" destOrd="0" presId="urn:microsoft.com/office/officeart/2018/2/layout/IconVerticalSolidList"/>
    <dgm:cxn modelId="{FFDBE88A-BB15-4F9A-A068-49954C158EF4}" type="presParOf" srcId="{163FDCCD-48C9-41D8-BFF0-FE8BA58C9CE9}" destId="{D68F83C8-850C-4B1F-A456-91E60D96A803}" srcOrd="1" destOrd="0" presId="urn:microsoft.com/office/officeart/2018/2/layout/IconVerticalSolidList"/>
    <dgm:cxn modelId="{EE7D4E69-239F-4D80-A5CC-7B3C143C2BF5}" type="presParOf" srcId="{163FDCCD-48C9-41D8-BFF0-FE8BA58C9CE9}" destId="{77A0A384-8659-4095-915D-8B5E729E3E01}" srcOrd="2" destOrd="0" presId="urn:microsoft.com/office/officeart/2018/2/layout/IconVerticalSolidList"/>
    <dgm:cxn modelId="{B563E66F-4D57-423C-88A0-C013E8ED6C3C}" type="presParOf" srcId="{163FDCCD-48C9-41D8-BFF0-FE8BA58C9CE9}" destId="{75161F4E-360C-4D61-9CE0-78EDF5F05C87}" srcOrd="3" destOrd="0" presId="urn:microsoft.com/office/officeart/2018/2/layout/IconVerticalSolidList"/>
    <dgm:cxn modelId="{1923F5F3-F7FA-4364-B5A4-EA38C79B7BC0}" type="presParOf" srcId="{2ECA37EF-7AEF-4C38-A11F-206EA76E6601}" destId="{06D461EF-C497-4D3E-AC32-83443D73B0ED}" srcOrd="3" destOrd="0" presId="urn:microsoft.com/office/officeart/2018/2/layout/IconVerticalSolidList"/>
    <dgm:cxn modelId="{C2D94C40-91F4-427B-B7F3-46B9691EEBFF}" type="presParOf" srcId="{2ECA37EF-7AEF-4C38-A11F-206EA76E6601}" destId="{277D5E2E-0962-4D6E-A852-09E239E61E75}" srcOrd="4" destOrd="0" presId="urn:microsoft.com/office/officeart/2018/2/layout/IconVerticalSolidList"/>
    <dgm:cxn modelId="{9137996C-940C-4D93-B90B-0CA17BF9C8DE}" type="presParOf" srcId="{277D5E2E-0962-4D6E-A852-09E239E61E75}" destId="{015FC753-E056-4106-9501-07CD82FA5F57}" srcOrd="0" destOrd="0" presId="urn:microsoft.com/office/officeart/2018/2/layout/IconVerticalSolidList"/>
    <dgm:cxn modelId="{C3AC64B7-6D9E-4304-BDD1-DCA569C34BD3}" type="presParOf" srcId="{277D5E2E-0962-4D6E-A852-09E239E61E75}" destId="{D0FA7EE3-DDF9-4D35-943E-E96273721129}" srcOrd="1" destOrd="0" presId="urn:microsoft.com/office/officeart/2018/2/layout/IconVerticalSolidList"/>
    <dgm:cxn modelId="{61956348-A5FF-4F4F-AE90-E65F916EFDFE}" type="presParOf" srcId="{277D5E2E-0962-4D6E-A852-09E239E61E75}" destId="{DB8082AE-B5A9-4517-88ED-345D920B209D}" srcOrd="2" destOrd="0" presId="urn:microsoft.com/office/officeart/2018/2/layout/IconVerticalSolidList"/>
    <dgm:cxn modelId="{EF51DBA5-5C6B-4095-AD82-0FA2D7E45C95}" type="presParOf" srcId="{277D5E2E-0962-4D6E-A852-09E239E61E75}" destId="{CBEC38A8-F24B-4973-9DE7-0E2179764627}" srcOrd="3" destOrd="0" presId="urn:microsoft.com/office/officeart/2018/2/layout/IconVerticalSolidList"/>
    <dgm:cxn modelId="{2909D83B-75C0-4640-9A99-C71A24339C41}" type="presParOf" srcId="{2ECA37EF-7AEF-4C38-A11F-206EA76E6601}" destId="{1CF90924-8927-4AAF-8418-1CDE29E62FF4}" srcOrd="5" destOrd="0" presId="urn:microsoft.com/office/officeart/2018/2/layout/IconVerticalSolidList"/>
    <dgm:cxn modelId="{522143BD-95C3-41DE-963F-9CB0CBB5C8F9}" type="presParOf" srcId="{2ECA37EF-7AEF-4C38-A11F-206EA76E6601}" destId="{87B05EA3-5F49-4035-B21B-BD6BD5AADC4A}" srcOrd="6" destOrd="0" presId="urn:microsoft.com/office/officeart/2018/2/layout/IconVerticalSolidList"/>
    <dgm:cxn modelId="{DBB49EAB-793F-4BF7-A60C-028562A6EBFD}" type="presParOf" srcId="{87B05EA3-5F49-4035-B21B-BD6BD5AADC4A}" destId="{EF6527B9-DEFF-438E-9947-3D58ECB87932}" srcOrd="0" destOrd="0" presId="urn:microsoft.com/office/officeart/2018/2/layout/IconVerticalSolidList"/>
    <dgm:cxn modelId="{0AB6DC13-2ACB-40B6-903B-66EBC0CE9612}" type="presParOf" srcId="{87B05EA3-5F49-4035-B21B-BD6BD5AADC4A}" destId="{3A6C7C41-16CD-4F4B-8D53-2E661B697868}" srcOrd="1" destOrd="0" presId="urn:microsoft.com/office/officeart/2018/2/layout/IconVerticalSolidList"/>
    <dgm:cxn modelId="{B19ADA5C-40F3-4F30-8628-EEA7F6EA2B6F}" type="presParOf" srcId="{87B05EA3-5F49-4035-B21B-BD6BD5AADC4A}" destId="{C098A761-4552-40DB-90BE-20BB7B625886}" srcOrd="2" destOrd="0" presId="urn:microsoft.com/office/officeart/2018/2/layout/IconVerticalSolidList"/>
    <dgm:cxn modelId="{2308DDB7-5683-4418-83E3-73CAB82F65E8}" type="presParOf" srcId="{87B05EA3-5F49-4035-B21B-BD6BD5AADC4A}" destId="{0B2D0D94-175E-4EC5-A055-6A21FC70255D}" srcOrd="3" destOrd="0" presId="urn:microsoft.com/office/officeart/2018/2/layout/IconVerticalSolidList"/>
    <dgm:cxn modelId="{BFF208D6-0678-4569-B347-DC6655D78A78}" type="presParOf" srcId="{2ECA37EF-7AEF-4C38-A11F-206EA76E6601}" destId="{B9225E5D-35BA-4B7C-BAC1-2456EC19A17B}" srcOrd="7" destOrd="0" presId="urn:microsoft.com/office/officeart/2018/2/layout/IconVerticalSolidList"/>
    <dgm:cxn modelId="{DBDC696B-8729-4501-A093-D201A7D09412}" type="presParOf" srcId="{2ECA37EF-7AEF-4C38-A11F-206EA76E6601}" destId="{6C659F5C-490E-43CF-87E0-963431A1D49E}" srcOrd="8" destOrd="0" presId="urn:microsoft.com/office/officeart/2018/2/layout/IconVerticalSolidList"/>
    <dgm:cxn modelId="{870F8569-A181-4354-98F8-B0BE6E6C2E16}" type="presParOf" srcId="{6C659F5C-490E-43CF-87E0-963431A1D49E}" destId="{86D87B62-0DCD-45A0-B622-0B71832EAF06}" srcOrd="0" destOrd="0" presId="urn:microsoft.com/office/officeart/2018/2/layout/IconVerticalSolidList"/>
    <dgm:cxn modelId="{9A98A402-92E6-45CB-B07C-7516EC9A348E}" type="presParOf" srcId="{6C659F5C-490E-43CF-87E0-963431A1D49E}" destId="{313E120C-562B-4D89-8889-B2FB6B26DAE5}" srcOrd="1" destOrd="0" presId="urn:microsoft.com/office/officeart/2018/2/layout/IconVerticalSolidList"/>
    <dgm:cxn modelId="{FF6034CD-B6C8-4C17-BCB1-FE1E59D037FB}" type="presParOf" srcId="{6C659F5C-490E-43CF-87E0-963431A1D49E}" destId="{DF7E0633-4916-4535-9C7B-940E69AB364F}" srcOrd="2" destOrd="0" presId="urn:microsoft.com/office/officeart/2018/2/layout/IconVerticalSolidList"/>
    <dgm:cxn modelId="{5527956A-733B-4897-B848-9C94048713C0}" type="presParOf" srcId="{6C659F5C-490E-43CF-87E0-963431A1D49E}" destId="{E8845CF3-08A8-4542-A853-E57E6E1F3A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FF8F1E-FC5E-4D01-AAAE-97B6A4BB86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182473-AF72-4614-ACA9-EDECE7922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As head the head of financial intelligence, Ryan is constantly looking for ways to recognize and prevent fraud as soon as possible.</a:t>
          </a:r>
        </a:p>
      </dgm:t>
    </dgm:pt>
    <dgm:pt modelId="{6F4FCFB1-F266-4292-BB08-ED50C1F1787D}" type="parTrans" cxnId="{8689D1CD-9D7C-4CED-B686-D9A7956EADD5}">
      <dgm:prSet/>
      <dgm:spPr/>
      <dgm:t>
        <a:bodyPr/>
        <a:lstStyle/>
        <a:p>
          <a:endParaRPr lang="en-US"/>
        </a:p>
      </dgm:t>
    </dgm:pt>
    <dgm:pt modelId="{5C6DC509-9FC8-40CB-81DE-FDFB42858D48}" type="sibTrans" cxnId="{8689D1CD-9D7C-4CED-B686-D9A7956EADD5}">
      <dgm:prSet/>
      <dgm:spPr/>
      <dgm:t>
        <a:bodyPr/>
        <a:lstStyle/>
        <a:p>
          <a:endParaRPr lang="en-US"/>
        </a:p>
      </dgm:t>
    </dgm:pt>
    <dgm:pt modelId="{A16865B8-DA28-4469-B2B2-FC4C580DAE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With the rise in cybercrimes Spencer has leant that, but he needs to find a way operationalize this data to act on detected fraud in near real time. </a:t>
          </a:r>
        </a:p>
      </dgm:t>
    </dgm:pt>
    <dgm:pt modelId="{04FC5550-CD44-4729-90C5-8E86041B2249}" type="parTrans" cxnId="{D59D2BF0-7E3B-427E-B3D1-749976BCAC58}">
      <dgm:prSet/>
      <dgm:spPr/>
      <dgm:t>
        <a:bodyPr/>
        <a:lstStyle/>
        <a:p>
          <a:endParaRPr lang="en-US"/>
        </a:p>
      </dgm:t>
    </dgm:pt>
    <dgm:pt modelId="{05BDBE4D-4947-45B6-AB47-49FFE3EE997C}" type="sibTrans" cxnId="{D59D2BF0-7E3B-427E-B3D1-749976BCAC58}">
      <dgm:prSet/>
      <dgm:spPr/>
      <dgm:t>
        <a:bodyPr/>
        <a:lstStyle/>
        <a:p>
          <a:endParaRPr lang="en-US"/>
        </a:p>
      </dgm:t>
    </dgm:pt>
    <dgm:pt modelId="{5B6516AF-0E4E-4B08-AB9D-ADB81329FC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Many of real time use cases are housed in OLTP systems and the reports are available only after ETL batch processing. Ryan is looking to create a real time dashboard that can display this information in near real time. </a:t>
          </a:r>
        </a:p>
      </dgm:t>
    </dgm:pt>
    <dgm:pt modelId="{CE07DC2D-1435-4038-8E5F-19A7E592BC3C}" type="parTrans" cxnId="{B7534996-EF5D-4D2A-8648-C28A880E6925}">
      <dgm:prSet/>
      <dgm:spPr/>
      <dgm:t>
        <a:bodyPr/>
        <a:lstStyle/>
        <a:p>
          <a:endParaRPr lang="en-US"/>
        </a:p>
      </dgm:t>
    </dgm:pt>
    <dgm:pt modelId="{B19794DA-1993-436F-A818-C727EB0548C8}" type="sibTrans" cxnId="{B7534996-EF5D-4D2A-8648-C28A880E6925}">
      <dgm:prSet/>
      <dgm:spPr/>
      <dgm:t>
        <a:bodyPr/>
        <a:lstStyle/>
        <a:p>
          <a:endParaRPr lang="en-US"/>
        </a:p>
      </dgm:t>
    </dgm:pt>
    <dgm:pt modelId="{F7A90F7B-CD22-4D7A-B525-B54A76A334B7}" type="pres">
      <dgm:prSet presAssocID="{AAFF8F1E-FC5E-4D01-AAAE-97B6A4BB86B9}" presName="root" presStyleCnt="0">
        <dgm:presLayoutVars>
          <dgm:dir/>
          <dgm:resizeHandles val="exact"/>
        </dgm:presLayoutVars>
      </dgm:prSet>
      <dgm:spPr/>
    </dgm:pt>
    <dgm:pt modelId="{D36E75AD-53AB-41E7-9085-64AFE320763F}" type="pres">
      <dgm:prSet presAssocID="{E7182473-AF72-4614-ACA9-EDECE7922600}" presName="compNode" presStyleCnt="0"/>
      <dgm:spPr/>
    </dgm:pt>
    <dgm:pt modelId="{7ADF99CB-B80D-4B57-95F6-BC822C7FA524}" type="pres">
      <dgm:prSet presAssocID="{E7182473-AF72-4614-ACA9-EDECE7922600}" presName="bgRect" presStyleLbl="bgShp" presStyleIdx="0" presStyleCnt="3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</dgm:pt>
    <dgm:pt modelId="{BF036A12-00E3-4752-A5DC-EF6B8E20AAD3}" type="pres">
      <dgm:prSet presAssocID="{E7182473-AF72-4614-ACA9-EDECE79226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ren with solid fill"/>
        </a:ext>
      </dgm:extLst>
    </dgm:pt>
    <dgm:pt modelId="{469D750A-BF68-439B-A128-BA24BC4D25A7}" type="pres">
      <dgm:prSet presAssocID="{E7182473-AF72-4614-ACA9-EDECE7922600}" presName="spaceRect" presStyleCnt="0"/>
      <dgm:spPr/>
    </dgm:pt>
    <dgm:pt modelId="{E83B248A-3D8D-41D7-904C-4F8F54D55097}" type="pres">
      <dgm:prSet presAssocID="{E7182473-AF72-4614-ACA9-EDECE7922600}" presName="parTx" presStyleLbl="revTx" presStyleIdx="0" presStyleCnt="3">
        <dgm:presLayoutVars>
          <dgm:chMax val="0"/>
          <dgm:chPref val="0"/>
        </dgm:presLayoutVars>
      </dgm:prSet>
      <dgm:spPr/>
    </dgm:pt>
    <dgm:pt modelId="{48383FE2-1332-4E53-A0BE-8A203EE9DA69}" type="pres">
      <dgm:prSet presAssocID="{5C6DC509-9FC8-40CB-81DE-FDFB42858D48}" presName="sibTrans" presStyleCnt="0"/>
      <dgm:spPr/>
    </dgm:pt>
    <dgm:pt modelId="{44B543E5-3131-45BA-8254-4C5F5A7ED21A}" type="pres">
      <dgm:prSet presAssocID="{A16865B8-DA28-4469-B2B2-FC4C580DAE1D}" presName="compNode" presStyleCnt="0"/>
      <dgm:spPr/>
    </dgm:pt>
    <dgm:pt modelId="{C77B9A48-A49D-4DD5-AC7D-7CA1F1F22E56}" type="pres">
      <dgm:prSet presAssocID="{A16865B8-DA28-4469-B2B2-FC4C580DAE1D}" presName="bgRect" presStyleLbl="bgShp" presStyleIdx="1" presStyleCnt="3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81C8F9B7-61FA-4ACC-A1B4-F894FFE44123}" type="pres">
      <dgm:prSet presAssocID="{A16865B8-DA28-4469-B2B2-FC4C580DAE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 with solid fill"/>
        </a:ext>
      </dgm:extLst>
    </dgm:pt>
    <dgm:pt modelId="{6A5F3419-FC83-437A-9141-B8A4B037B116}" type="pres">
      <dgm:prSet presAssocID="{A16865B8-DA28-4469-B2B2-FC4C580DAE1D}" presName="spaceRect" presStyleCnt="0"/>
      <dgm:spPr/>
    </dgm:pt>
    <dgm:pt modelId="{B704FFB3-6AFE-4271-98FF-CB5C94A28A83}" type="pres">
      <dgm:prSet presAssocID="{A16865B8-DA28-4469-B2B2-FC4C580DAE1D}" presName="parTx" presStyleLbl="revTx" presStyleIdx="1" presStyleCnt="3">
        <dgm:presLayoutVars>
          <dgm:chMax val="0"/>
          <dgm:chPref val="0"/>
        </dgm:presLayoutVars>
      </dgm:prSet>
      <dgm:spPr/>
    </dgm:pt>
    <dgm:pt modelId="{60656F5F-5FAF-4A7C-9603-482C296261AD}" type="pres">
      <dgm:prSet presAssocID="{05BDBE4D-4947-45B6-AB47-49FFE3EE997C}" presName="sibTrans" presStyleCnt="0"/>
      <dgm:spPr/>
    </dgm:pt>
    <dgm:pt modelId="{55866347-7278-4558-A1E3-4E99BABAB99E}" type="pres">
      <dgm:prSet presAssocID="{5B6516AF-0E4E-4B08-AB9D-ADB81329FCBA}" presName="compNode" presStyleCnt="0"/>
      <dgm:spPr/>
    </dgm:pt>
    <dgm:pt modelId="{650360B0-F656-4031-85C3-B985E23C9C1F}" type="pres">
      <dgm:prSet presAssocID="{5B6516AF-0E4E-4B08-AB9D-ADB81329FCBA}" presName="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1B28D166-759F-4D64-B73B-698ABF7437C5}" type="pres">
      <dgm:prSet presAssocID="{5B6516AF-0E4E-4B08-AB9D-ADB81329FC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F97170B4-56C3-40FC-A179-76DB6A0A9C29}" type="pres">
      <dgm:prSet presAssocID="{5B6516AF-0E4E-4B08-AB9D-ADB81329FCBA}" presName="spaceRect" presStyleCnt="0"/>
      <dgm:spPr/>
    </dgm:pt>
    <dgm:pt modelId="{FAEA8508-0577-4D2D-96C0-88C28B658178}" type="pres">
      <dgm:prSet presAssocID="{5B6516AF-0E4E-4B08-AB9D-ADB81329FC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BD6B10-0C22-48B8-988F-8EBD0F4830BB}" type="presOf" srcId="{E7182473-AF72-4614-ACA9-EDECE7922600}" destId="{E83B248A-3D8D-41D7-904C-4F8F54D55097}" srcOrd="0" destOrd="0" presId="urn:microsoft.com/office/officeart/2018/2/layout/IconVerticalSolidList"/>
    <dgm:cxn modelId="{78A6C120-B88C-4734-BEC2-2DF418040E19}" type="presOf" srcId="{A16865B8-DA28-4469-B2B2-FC4C580DAE1D}" destId="{B704FFB3-6AFE-4271-98FF-CB5C94A28A83}" srcOrd="0" destOrd="0" presId="urn:microsoft.com/office/officeart/2018/2/layout/IconVerticalSolidList"/>
    <dgm:cxn modelId="{F63B9C3A-EE5C-461A-AB78-1845619E2EFA}" type="presOf" srcId="{5B6516AF-0E4E-4B08-AB9D-ADB81329FCBA}" destId="{FAEA8508-0577-4D2D-96C0-88C28B658178}" srcOrd="0" destOrd="0" presId="urn:microsoft.com/office/officeart/2018/2/layout/IconVerticalSolidList"/>
    <dgm:cxn modelId="{7220A75D-C000-4D15-AD99-01F1A37BFF63}" type="presOf" srcId="{AAFF8F1E-FC5E-4D01-AAAE-97B6A4BB86B9}" destId="{F7A90F7B-CD22-4D7A-B525-B54A76A334B7}" srcOrd="0" destOrd="0" presId="urn:microsoft.com/office/officeart/2018/2/layout/IconVerticalSolidList"/>
    <dgm:cxn modelId="{B7534996-EF5D-4D2A-8648-C28A880E6925}" srcId="{AAFF8F1E-FC5E-4D01-AAAE-97B6A4BB86B9}" destId="{5B6516AF-0E4E-4B08-AB9D-ADB81329FCBA}" srcOrd="2" destOrd="0" parTransId="{CE07DC2D-1435-4038-8E5F-19A7E592BC3C}" sibTransId="{B19794DA-1993-436F-A818-C727EB0548C8}"/>
    <dgm:cxn modelId="{8689D1CD-9D7C-4CED-B686-D9A7956EADD5}" srcId="{AAFF8F1E-FC5E-4D01-AAAE-97B6A4BB86B9}" destId="{E7182473-AF72-4614-ACA9-EDECE7922600}" srcOrd="0" destOrd="0" parTransId="{6F4FCFB1-F266-4292-BB08-ED50C1F1787D}" sibTransId="{5C6DC509-9FC8-40CB-81DE-FDFB42858D48}"/>
    <dgm:cxn modelId="{D59D2BF0-7E3B-427E-B3D1-749976BCAC58}" srcId="{AAFF8F1E-FC5E-4D01-AAAE-97B6A4BB86B9}" destId="{A16865B8-DA28-4469-B2B2-FC4C580DAE1D}" srcOrd="1" destOrd="0" parTransId="{04FC5550-CD44-4729-90C5-8E86041B2249}" sibTransId="{05BDBE4D-4947-45B6-AB47-49FFE3EE997C}"/>
    <dgm:cxn modelId="{3B48EAF4-0E09-46A2-B999-B30B07A1ED77}" type="presParOf" srcId="{F7A90F7B-CD22-4D7A-B525-B54A76A334B7}" destId="{D36E75AD-53AB-41E7-9085-64AFE320763F}" srcOrd="0" destOrd="0" presId="urn:microsoft.com/office/officeart/2018/2/layout/IconVerticalSolidList"/>
    <dgm:cxn modelId="{B1C1AC1C-84F0-438A-8B98-7A3A206D64CF}" type="presParOf" srcId="{D36E75AD-53AB-41E7-9085-64AFE320763F}" destId="{7ADF99CB-B80D-4B57-95F6-BC822C7FA524}" srcOrd="0" destOrd="0" presId="urn:microsoft.com/office/officeart/2018/2/layout/IconVerticalSolidList"/>
    <dgm:cxn modelId="{89C51D69-470B-4699-9AE7-AC4D64B3FAC7}" type="presParOf" srcId="{D36E75AD-53AB-41E7-9085-64AFE320763F}" destId="{BF036A12-00E3-4752-A5DC-EF6B8E20AAD3}" srcOrd="1" destOrd="0" presId="urn:microsoft.com/office/officeart/2018/2/layout/IconVerticalSolidList"/>
    <dgm:cxn modelId="{E5800943-B030-4B28-83EE-700DBDF9CF77}" type="presParOf" srcId="{D36E75AD-53AB-41E7-9085-64AFE320763F}" destId="{469D750A-BF68-439B-A128-BA24BC4D25A7}" srcOrd="2" destOrd="0" presId="urn:microsoft.com/office/officeart/2018/2/layout/IconVerticalSolidList"/>
    <dgm:cxn modelId="{5BF29FA8-459B-4482-8505-763DBDFD05AF}" type="presParOf" srcId="{D36E75AD-53AB-41E7-9085-64AFE320763F}" destId="{E83B248A-3D8D-41D7-904C-4F8F54D55097}" srcOrd="3" destOrd="0" presId="urn:microsoft.com/office/officeart/2018/2/layout/IconVerticalSolidList"/>
    <dgm:cxn modelId="{264F9653-ED79-4147-BBD7-AAA6623E7E8A}" type="presParOf" srcId="{F7A90F7B-CD22-4D7A-B525-B54A76A334B7}" destId="{48383FE2-1332-4E53-A0BE-8A203EE9DA69}" srcOrd="1" destOrd="0" presId="urn:microsoft.com/office/officeart/2018/2/layout/IconVerticalSolidList"/>
    <dgm:cxn modelId="{DCF909D8-276C-462E-8B9D-5A74B53968D9}" type="presParOf" srcId="{F7A90F7B-CD22-4D7A-B525-B54A76A334B7}" destId="{44B543E5-3131-45BA-8254-4C5F5A7ED21A}" srcOrd="2" destOrd="0" presId="urn:microsoft.com/office/officeart/2018/2/layout/IconVerticalSolidList"/>
    <dgm:cxn modelId="{CA44F9FE-EAB6-4F42-8C4E-A3C5CB1007B9}" type="presParOf" srcId="{44B543E5-3131-45BA-8254-4C5F5A7ED21A}" destId="{C77B9A48-A49D-4DD5-AC7D-7CA1F1F22E56}" srcOrd="0" destOrd="0" presId="urn:microsoft.com/office/officeart/2018/2/layout/IconVerticalSolidList"/>
    <dgm:cxn modelId="{5E24CF38-CDA9-4B6A-B517-0A4CD0DD97EC}" type="presParOf" srcId="{44B543E5-3131-45BA-8254-4C5F5A7ED21A}" destId="{81C8F9B7-61FA-4ACC-A1B4-F894FFE44123}" srcOrd="1" destOrd="0" presId="urn:microsoft.com/office/officeart/2018/2/layout/IconVerticalSolidList"/>
    <dgm:cxn modelId="{07A10113-4CBF-4B61-8592-39BB349E25A8}" type="presParOf" srcId="{44B543E5-3131-45BA-8254-4C5F5A7ED21A}" destId="{6A5F3419-FC83-437A-9141-B8A4B037B116}" srcOrd="2" destOrd="0" presId="urn:microsoft.com/office/officeart/2018/2/layout/IconVerticalSolidList"/>
    <dgm:cxn modelId="{1DC1768F-F404-46F5-9B43-5490ECE28705}" type="presParOf" srcId="{44B543E5-3131-45BA-8254-4C5F5A7ED21A}" destId="{B704FFB3-6AFE-4271-98FF-CB5C94A28A83}" srcOrd="3" destOrd="0" presId="urn:microsoft.com/office/officeart/2018/2/layout/IconVerticalSolidList"/>
    <dgm:cxn modelId="{C0421815-227B-4C69-B65C-EB48A7BF4D77}" type="presParOf" srcId="{F7A90F7B-CD22-4D7A-B525-B54A76A334B7}" destId="{60656F5F-5FAF-4A7C-9603-482C296261AD}" srcOrd="3" destOrd="0" presId="urn:microsoft.com/office/officeart/2018/2/layout/IconVerticalSolidList"/>
    <dgm:cxn modelId="{4103186E-2BEA-428E-BFEE-1283FF6497A4}" type="presParOf" srcId="{F7A90F7B-CD22-4D7A-B525-B54A76A334B7}" destId="{55866347-7278-4558-A1E3-4E99BABAB99E}" srcOrd="4" destOrd="0" presId="urn:microsoft.com/office/officeart/2018/2/layout/IconVerticalSolidList"/>
    <dgm:cxn modelId="{6E4E55AA-079D-4821-851B-935F8E894641}" type="presParOf" srcId="{55866347-7278-4558-A1E3-4E99BABAB99E}" destId="{650360B0-F656-4031-85C3-B985E23C9C1F}" srcOrd="0" destOrd="0" presId="urn:microsoft.com/office/officeart/2018/2/layout/IconVerticalSolidList"/>
    <dgm:cxn modelId="{90A55B8E-1053-421F-B0B9-75C1B56F5DF7}" type="presParOf" srcId="{55866347-7278-4558-A1E3-4E99BABAB99E}" destId="{1B28D166-759F-4D64-B73B-698ABF7437C5}" srcOrd="1" destOrd="0" presId="urn:microsoft.com/office/officeart/2018/2/layout/IconVerticalSolidList"/>
    <dgm:cxn modelId="{848F92C5-871C-40B1-BAA4-6B2FE67E4C90}" type="presParOf" srcId="{55866347-7278-4558-A1E3-4E99BABAB99E}" destId="{F97170B4-56C3-40FC-A179-76DB6A0A9C29}" srcOrd="2" destOrd="0" presId="urn:microsoft.com/office/officeart/2018/2/layout/IconVerticalSolidList"/>
    <dgm:cxn modelId="{518C217F-7BEB-4D52-875D-A4E8B19CA852}" type="presParOf" srcId="{55866347-7278-4558-A1E3-4E99BABAB99E}" destId="{FAEA8508-0577-4D2D-96C0-88C28B6581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B4C1C7-C9BB-4C34-B066-5FCC998541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E6204-15EB-40FE-A947-DBBDA8C68323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400" dirty="0"/>
            <a:t>Objectives</a:t>
          </a:r>
        </a:p>
      </dgm:t>
    </dgm:pt>
    <dgm:pt modelId="{31E28F1E-8BD0-4357-9E2D-321886DC502A}" type="parTrans" cxnId="{F4BAF05A-04D2-41AF-B537-FA36E154282B}">
      <dgm:prSet/>
      <dgm:spPr/>
      <dgm:t>
        <a:bodyPr/>
        <a:lstStyle/>
        <a:p>
          <a:endParaRPr lang="en-US"/>
        </a:p>
      </dgm:t>
    </dgm:pt>
    <dgm:pt modelId="{48F991DE-CD64-4922-8B0D-AADE145AE002}" type="sibTrans" cxnId="{F4BAF05A-04D2-41AF-B537-FA36E154282B}">
      <dgm:prSet/>
      <dgm:spPr/>
      <dgm:t>
        <a:bodyPr/>
        <a:lstStyle/>
        <a:p>
          <a:endParaRPr lang="en-US"/>
        </a:p>
      </dgm:t>
    </dgm:pt>
    <dgm:pt modelId="{0B4AE8E0-89FC-4A65-ADDB-E7A2F5EB4350}">
      <dgm:prSet custT="1"/>
      <dgm:spPr/>
      <dgm:t>
        <a:bodyPr/>
        <a:lstStyle/>
        <a:p>
          <a:r>
            <a:rPr lang="en-US" sz="1400" dirty="0"/>
            <a:t>Understand the available data</a:t>
          </a:r>
        </a:p>
      </dgm:t>
    </dgm:pt>
    <dgm:pt modelId="{BB6DB04C-6258-4225-B58E-B25F07862934}" type="parTrans" cxnId="{67934B1D-764B-4C7E-8D09-B0319C048CE1}">
      <dgm:prSet/>
      <dgm:spPr/>
      <dgm:t>
        <a:bodyPr/>
        <a:lstStyle/>
        <a:p>
          <a:endParaRPr lang="en-US"/>
        </a:p>
      </dgm:t>
    </dgm:pt>
    <dgm:pt modelId="{CF111F12-A327-4010-8A7D-60E52D46B18A}" type="sibTrans" cxnId="{67934B1D-764B-4C7E-8D09-B0319C048CE1}">
      <dgm:prSet/>
      <dgm:spPr/>
      <dgm:t>
        <a:bodyPr/>
        <a:lstStyle/>
        <a:p>
          <a:endParaRPr lang="en-US"/>
        </a:p>
      </dgm:t>
    </dgm:pt>
    <dgm:pt modelId="{3F1E47D6-442B-4E68-9F45-2ECB21EF056B}">
      <dgm:prSet custT="1"/>
      <dgm:spPr/>
      <dgm:t>
        <a:bodyPr/>
        <a:lstStyle/>
        <a:p>
          <a:r>
            <a:rPr lang="en-US" sz="1400" dirty="0"/>
            <a:t>Run Automated Machine learning on the data</a:t>
          </a:r>
        </a:p>
      </dgm:t>
    </dgm:pt>
    <dgm:pt modelId="{55FFC406-CA84-4A67-AB23-915EF04869DA}" type="parTrans" cxnId="{7B457BA1-F50A-4089-9206-4C098E88FCD5}">
      <dgm:prSet/>
      <dgm:spPr/>
      <dgm:t>
        <a:bodyPr/>
        <a:lstStyle/>
        <a:p>
          <a:endParaRPr lang="en-US"/>
        </a:p>
      </dgm:t>
    </dgm:pt>
    <dgm:pt modelId="{D7362B6A-8CBA-43D4-9242-3D0769901BA8}" type="sibTrans" cxnId="{7B457BA1-F50A-4089-9206-4C098E88FCD5}">
      <dgm:prSet/>
      <dgm:spPr/>
      <dgm:t>
        <a:bodyPr/>
        <a:lstStyle/>
        <a:p>
          <a:endParaRPr lang="en-US"/>
        </a:p>
      </dgm:t>
    </dgm:pt>
    <dgm:pt modelId="{7E70ED50-DC4D-4890-9B3C-A5D7E606C307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400" dirty="0"/>
            <a:t>Acceptance criteria </a:t>
          </a:r>
        </a:p>
      </dgm:t>
    </dgm:pt>
    <dgm:pt modelId="{79BB437B-B444-40DB-BBBC-1BCE4776D768}" type="parTrans" cxnId="{98D84403-9E3D-4C97-8C8F-4D1D5CAFAD6E}">
      <dgm:prSet/>
      <dgm:spPr/>
      <dgm:t>
        <a:bodyPr/>
        <a:lstStyle/>
        <a:p>
          <a:endParaRPr lang="en-US"/>
        </a:p>
      </dgm:t>
    </dgm:pt>
    <dgm:pt modelId="{0D5B3021-58E3-435E-A07E-C902B59DD73C}" type="sibTrans" cxnId="{98D84403-9E3D-4C97-8C8F-4D1D5CAFAD6E}">
      <dgm:prSet/>
      <dgm:spPr/>
      <dgm:t>
        <a:bodyPr/>
        <a:lstStyle/>
        <a:p>
          <a:endParaRPr lang="en-US"/>
        </a:p>
      </dgm:t>
    </dgm:pt>
    <dgm:pt modelId="{AF845B5E-AF5E-4F22-B3E2-9FAD46F2394B}">
      <dgm:prSet custT="1"/>
      <dgm:spPr/>
      <dgm:t>
        <a:bodyPr/>
        <a:lstStyle/>
        <a:p>
          <a:r>
            <a:rPr lang="en-US" sz="1400" dirty="0"/>
            <a:t>ML model for fraud detection is available to be used by data engineer</a:t>
          </a:r>
        </a:p>
      </dgm:t>
    </dgm:pt>
    <dgm:pt modelId="{6C27274D-4DF9-4398-8D3A-212151532418}" type="parTrans" cxnId="{EEFC84C1-7D8C-42C3-9BEB-1D65736175D1}">
      <dgm:prSet/>
      <dgm:spPr/>
      <dgm:t>
        <a:bodyPr/>
        <a:lstStyle/>
        <a:p>
          <a:endParaRPr lang="en-US"/>
        </a:p>
      </dgm:t>
    </dgm:pt>
    <dgm:pt modelId="{4450970C-E43A-4784-B21E-04147F82D53F}" type="sibTrans" cxnId="{EEFC84C1-7D8C-42C3-9BEB-1D65736175D1}">
      <dgm:prSet/>
      <dgm:spPr/>
      <dgm:t>
        <a:bodyPr/>
        <a:lstStyle/>
        <a:p>
          <a:endParaRPr lang="en-US"/>
        </a:p>
      </dgm:t>
    </dgm:pt>
    <dgm:pt modelId="{F59A8B04-23B7-413B-BAB9-EFD57A6052FD}">
      <dgm:prSet custT="1"/>
      <dgm:spPr/>
      <dgm:t>
        <a:bodyPr/>
        <a:lstStyle/>
        <a:p>
          <a:r>
            <a:rPr lang="en-US" sz="1400" dirty="0"/>
            <a:t>Understand challenges and outcome of initial model </a:t>
          </a:r>
        </a:p>
      </dgm:t>
    </dgm:pt>
    <dgm:pt modelId="{41EA42EA-0594-4A24-9DCD-F839BCFF2CC9}" type="parTrans" cxnId="{46B32416-C96C-4363-8DA1-38F74EBD99A4}">
      <dgm:prSet/>
      <dgm:spPr/>
      <dgm:t>
        <a:bodyPr/>
        <a:lstStyle/>
        <a:p>
          <a:endParaRPr lang="en-US"/>
        </a:p>
      </dgm:t>
    </dgm:pt>
    <dgm:pt modelId="{36FE0338-FAAF-4D50-9D6D-1B8208551606}" type="sibTrans" cxnId="{46B32416-C96C-4363-8DA1-38F74EBD99A4}">
      <dgm:prSet/>
      <dgm:spPr/>
      <dgm:t>
        <a:bodyPr/>
        <a:lstStyle/>
        <a:p>
          <a:endParaRPr lang="en-US"/>
        </a:p>
      </dgm:t>
    </dgm:pt>
    <dgm:pt modelId="{6B79C338-6037-4CD8-A339-F8FA8F7611FD}">
      <dgm:prSet custT="1"/>
      <dgm:spPr/>
      <dgm:t>
        <a:bodyPr/>
        <a:lstStyle/>
        <a:p>
          <a:r>
            <a:rPr lang="en-US" sz="1400" dirty="0"/>
            <a:t>Use remediation techniques for a better model</a:t>
          </a:r>
        </a:p>
      </dgm:t>
    </dgm:pt>
    <dgm:pt modelId="{AE511CB7-5AE1-4302-A51D-0BE563B13028}" type="parTrans" cxnId="{D732BD72-7074-42AD-8F8E-0250AFC9F2EF}">
      <dgm:prSet/>
      <dgm:spPr/>
      <dgm:t>
        <a:bodyPr/>
        <a:lstStyle/>
        <a:p>
          <a:endParaRPr lang="en-US"/>
        </a:p>
      </dgm:t>
    </dgm:pt>
    <dgm:pt modelId="{C129DC0A-A8A0-4D59-887F-015A8FBF3DE4}" type="sibTrans" cxnId="{D732BD72-7074-42AD-8F8E-0250AFC9F2EF}">
      <dgm:prSet/>
      <dgm:spPr/>
      <dgm:t>
        <a:bodyPr/>
        <a:lstStyle/>
        <a:p>
          <a:endParaRPr lang="en-US"/>
        </a:p>
      </dgm:t>
    </dgm:pt>
    <dgm:pt modelId="{158DDAF9-DC90-4FB2-A3B0-85A9A6A1D36E}">
      <dgm:prSet custT="1"/>
      <dgm:spPr/>
      <dgm:t>
        <a:bodyPr/>
        <a:lstStyle/>
        <a:p>
          <a:r>
            <a:rPr lang="en-US" sz="1400" dirty="0"/>
            <a:t>Participant writes a small summary about the model for the data engineer  </a:t>
          </a:r>
        </a:p>
      </dgm:t>
    </dgm:pt>
    <dgm:pt modelId="{137CE791-79B6-420C-B410-A0F1B38854B1}" type="parTrans" cxnId="{C0DD6D68-B2FF-4B28-9136-44DF7E375A92}">
      <dgm:prSet/>
      <dgm:spPr/>
      <dgm:t>
        <a:bodyPr/>
        <a:lstStyle/>
        <a:p>
          <a:endParaRPr lang="en-US"/>
        </a:p>
      </dgm:t>
    </dgm:pt>
    <dgm:pt modelId="{A0E83B77-6B9F-4696-B168-4B4141378976}" type="sibTrans" cxnId="{C0DD6D68-B2FF-4B28-9136-44DF7E375A92}">
      <dgm:prSet/>
      <dgm:spPr/>
      <dgm:t>
        <a:bodyPr/>
        <a:lstStyle/>
        <a:p>
          <a:endParaRPr lang="en-US"/>
        </a:p>
      </dgm:t>
    </dgm:pt>
    <dgm:pt modelId="{D0D76897-B232-41DB-B1C8-3D0D2D1643E8}">
      <dgm:prSet custT="1"/>
      <dgm:spPr/>
      <dgm:t>
        <a:bodyPr/>
        <a:lstStyle/>
        <a:p>
          <a:endParaRPr lang="en-US" sz="1400" dirty="0"/>
        </a:p>
      </dgm:t>
    </dgm:pt>
    <dgm:pt modelId="{12EAC9C2-7640-4082-9AF5-E11609E797DE}" type="parTrans" cxnId="{26CDA1E5-263E-4F18-AE13-C86CB1C2AB8A}">
      <dgm:prSet/>
      <dgm:spPr/>
      <dgm:t>
        <a:bodyPr/>
        <a:lstStyle/>
        <a:p>
          <a:endParaRPr lang="en-US"/>
        </a:p>
      </dgm:t>
    </dgm:pt>
    <dgm:pt modelId="{B765D0C1-1619-4865-8C6E-4D3D3F359CDF}" type="sibTrans" cxnId="{26CDA1E5-263E-4F18-AE13-C86CB1C2AB8A}">
      <dgm:prSet/>
      <dgm:spPr/>
      <dgm:t>
        <a:bodyPr/>
        <a:lstStyle/>
        <a:p>
          <a:endParaRPr lang="en-US"/>
        </a:p>
      </dgm:t>
    </dgm:pt>
    <dgm:pt modelId="{66109294-A1E2-4400-BC06-49C74BD2EDA4}" type="pres">
      <dgm:prSet presAssocID="{DFB4C1C7-C9BB-4C34-B066-5FCC9985410E}" presName="linear" presStyleCnt="0">
        <dgm:presLayoutVars>
          <dgm:animLvl val="lvl"/>
          <dgm:resizeHandles val="exact"/>
        </dgm:presLayoutVars>
      </dgm:prSet>
      <dgm:spPr/>
    </dgm:pt>
    <dgm:pt modelId="{9425ABFE-EED6-4A98-A81B-C9BB6DB54DF8}" type="pres">
      <dgm:prSet presAssocID="{F0FE6204-15EB-40FE-A947-DBBDA8C68323}" presName="parentText" presStyleLbl="node1" presStyleIdx="0" presStyleCnt="2" custLinFactNeighborX="127" custLinFactNeighborY="-2269">
        <dgm:presLayoutVars>
          <dgm:chMax val="0"/>
          <dgm:bulletEnabled val="1"/>
        </dgm:presLayoutVars>
      </dgm:prSet>
      <dgm:spPr/>
    </dgm:pt>
    <dgm:pt modelId="{94956B5E-BDEC-47F5-AFE4-E81AB0346516}" type="pres">
      <dgm:prSet presAssocID="{F0FE6204-15EB-40FE-A947-DBBDA8C68323}" presName="childText" presStyleLbl="revTx" presStyleIdx="0" presStyleCnt="2">
        <dgm:presLayoutVars>
          <dgm:bulletEnabled val="1"/>
        </dgm:presLayoutVars>
      </dgm:prSet>
      <dgm:spPr/>
    </dgm:pt>
    <dgm:pt modelId="{EC49DBC5-3138-4374-90B1-8A25DEC23D08}" type="pres">
      <dgm:prSet presAssocID="{7E70ED50-DC4D-4890-9B3C-A5D7E606C307}" presName="parentText" presStyleLbl="node1" presStyleIdx="1" presStyleCnt="2" custLinFactNeighborX="508" custLinFactNeighborY="8523">
        <dgm:presLayoutVars>
          <dgm:chMax val="0"/>
          <dgm:bulletEnabled val="1"/>
        </dgm:presLayoutVars>
      </dgm:prSet>
      <dgm:spPr/>
    </dgm:pt>
    <dgm:pt modelId="{E3B3C964-BADA-4CCB-ACCE-EE22C74B7882}" type="pres">
      <dgm:prSet presAssocID="{7E70ED50-DC4D-4890-9B3C-A5D7E606C30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D84403-9E3D-4C97-8C8F-4D1D5CAFAD6E}" srcId="{DFB4C1C7-C9BB-4C34-B066-5FCC9985410E}" destId="{7E70ED50-DC4D-4890-9B3C-A5D7E606C307}" srcOrd="1" destOrd="0" parTransId="{79BB437B-B444-40DB-BBBC-1BCE4776D768}" sibTransId="{0D5B3021-58E3-435E-A07E-C902B59DD73C}"/>
    <dgm:cxn modelId="{46B32416-C96C-4363-8DA1-38F74EBD99A4}" srcId="{F0FE6204-15EB-40FE-A947-DBBDA8C68323}" destId="{F59A8B04-23B7-413B-BAB9-EFD57A6052FD}" srcOrd="2" destOrd="0" parTransId="{41EA42EA-0594-4A24-9DCD-F839BCFF2CC9}" sibTransId="{36FE0338-FAAF-4D50-9D6D-1B8208551606}"/>
    <dgm:cxn modelId="{67934B1D-764B-4C7E-8D09-B0319C048CE1}" srcId="{F0FE6204-15EB-40FE-A947-DBBDA8C68323}" destId="{0B4AE8E0-89FC-4A65-ADDB-E7A2F5EB4350}" srcOrd="0" destOrd="0" parTransId="{BB6DB04C-6258-4225-B58E-B25F07862934}" sibTransId="{CF111F12-A327-4010-8A7D-60E52D46B18A}"/>
    <dgm:cxn modelId="{C0DD6D68-B2FF-4B28-9136-44DF7E375A92}" srcId="{7E70ED50-DC4D-4890-9B3C-A5D7E606C307}" destId="{158DDAF9-DC90-4FB2-A3B0-85A9A6A1D36E}" srcOrd="2" destOrd="0" parTransId="{137CE791-79B6-420C-B410-A0F1B38854B1}" sibTransId="{A0E83B77-6B9F-4696-B168-4B4141378976}"/>
    <dgm:cxn modelId="{5DA87649-7F55-4C9F-B0C8-7EE0914B9ECA}" type="presOf" srcId="{0B4AE8E0-89FC-4A65-ADDB-E7A2F5EB4350}" destId="{94956B5E-BDEC-47F5-AFE4-E81AB0346516}" srcOrd="0" destOrd="0" presId="urn:microsoft.com/office/officeart/2005/8/layout/vList2"/>
    <dgm:cxn modelId="{9BE7EE49-8D7E-483F-89AF-B351E362B8AB}" type="presOf" srcId="{6B79C338-6037-4CD8-A339-F8FA8F7611FD}" destId="{94956B5E-BDEC-47F5-AFE4-E81AB0346516}" srcOrd="0" destOrd="3" presId="urn:microsoft.com/office/officeart/2005/8/layout/vList2"/>
    <dgm:cxn modelId="{D732BD72-7074-42AD-8F8E-0250AFC9F2EF}" srcId="{F0FE6204-15EB-40FE-A947-DBBDA8C68323}" destId="{6B79C338-6037-4CD8-A339-F8FA8F7611FD}" srcOrd="3" destOrd="0" parTransId="{AE511CB7-5AE1-4302-A51D-0BE563B13028}" sibTransId="{C129DC0A-A8A0-4D59-887F-015A8FBF3DE4}"/>
    <dgm:cxn modelId="{CF64AB55-795E-45ED-9DCF-3FB46CD6280C}" type="presOf" srcId="{158DDAF9-DC90-4FB2-A3B0-85A9A6A1D36E}" destId="{E3B3C964-BADA-4CCB-ACCE-EE22C74B7882}" srcOrd="0" destOrd="2" presId="urn:microsoft.com/office/officeart/2005/8/layout/vList2"/>
    <dgm:cxn modelId="{F4BAF05A-04D2-41AF-B537-FA36E154282B}" srcId="{DFB4C1C7-C9BB-4C34-B066-5FCC9985410E}" destId="{F0FE6204-15EB-40FE-A947-DBBDA8C68323}" srcOrd="0" destOrd="0" parTransId="{31E28F1E-8BD0-4357-9E2D-321886DC502A}" sibTransId="{48F991DE-CD64-4922-8B0D-AADE145AE002}"/>
    <dgm:cxn modelId="{E231DF92-8804-4B37-B720-482B4DD18705}" type="presOf" srcId="{3F1E47D6-442B-4E68-9F45-2ECB21EF056B}" destId="{94956B5E-BDEC-47F5-AFE4-E81AB0346516}" srcOrd="0" destOrd="1" presId="urn:microsoft.com/office/officeart/2005/8/layout/vList2"/>
    <dgm:cxn modelId="{6525339B-7784-44D4-ABE8-B5D13F02A666}" type="presOf" srcId="{F0FE6204-15EB-40FE-A947-DBBDA8C68323}" destId="{9425ABFE-EED6-4A98-A81B-C9BB6DB54DF8}" srcOrd="0" destOrd="0" presId="urn:microsoft.com/office/officeart/2005/8/layout/vList2"/>
    <dgm:cxn modelId="{7B457BA1-F50A-4089-9206-4C098E88FCD5}" srcId="{F0FE6204-15EB-40FE-A947-DBBDA8C68323}" destId="{3F1E47D6-442B-4E68-9F45-2ECB21EF056B}" srcOrd="1" destOrd="0" parTransId="{55FFC406-CA84-4A67-AB23-915EF04869DA}" sibTransId="{D7362B6A-8CBA-43D4-9242-3D0769901BA8}"/>
    <dgm:cxn modelId="{1D4C49A5-17CB-4EF7-ADA0-6DDED0D9F8C0}" type="presOf" srcId="{F59A8B04-23B7-413B-BAB9-EFD57A6052FD}" destId="{94956B5E-BDEC-47F5-AFE4-E81AB0346516}" srcOrd="0" destOrd="2" presId="urn:microsoft.com/office/officeart/2005/8/layout/vList2"/>
    <dgm:cxn modelId="{EEFC84C1-7D8C-42C3-9BEB-1D65736175D1}" srcId="{7E70ED50-DC4D-4890-9B3C-A5D7E606C307}" destId="{AF845B5E-AF5E-4F22-B3E2-9FAD46F2394B}" srcOrd="1" destOrd="0" parTransId="{6C27274D-4DF9-4398-8D3A-212151532418}" sibTransId="{4450970C-E43A-4784-B21E-04147F82D53F}"/>
    <dgm:cxn modelId="{624430D9-BA05-4B7B-9D9D-03C4B1906465}" type="presOf" srcId="{AF845B5E-AF5E-4F22-B3E2-9FAD46F2394B}" destId="{E3B3C964-BADA-4CCB-ACCE-EE22C74B7882}" srcOrd="0" destOrd="1" presId="urn:microsoft.com/office/officeart/2005/8/layout/vList2"/>
    <dgm:cxn modelId="{C5640DE2-4A68-4C22-9621-766E60B4EC58}" type="presOf" srcId="{DFB4C1C7-C9BB-4C34-B066-5FCC9985410E}" destId="{66109294-A1E2-4400-BC06-49C74BD2EDA4}" srcOrd="0" destOrd="0" presId="urn:microsoft.com/office/officeart/2005/8/layout/vList2"/>
    <dgm:cxn modelId="{26CDA1E5-263E-4F18-AE13-C86CB1C2AB8A}" srcId="{7E70ED50-DC4D-4890-9B3C-A5D7E606C307}" destId="{D0D76897-B232-41DB-B1C8-3D0D2D1643E8}" srcOrd="0" destOrd="0" parTransId="{12EAC9C2-7640-4082-9AF5-E11609E797DE}" sibTransId="{B765D0C1-1619-4865-8C6E-4D3D3F359CDF}"/>
    <dgm:cxn modelId="{F4B792EA-E980-4563-A42D-4ECF1272560A}" type="presOf" srcId="{D0D76897-B232-41DB-B1C8-3D0D2D1643E8}" destId="{E3B3C964-BADA-4CCB-ACCE-EE22C74B7882}" srcOrd="0" destOrd="0" presId="urn:microsoft.com/office/officeart/2005/8/layout/vList2"/>
    <dgm:cxn modelId="{378067F0-94C0-42DC-AC2E-5CA49F1790EF}" type="presOf" srcId="{7E70ED50-DC4D-4890-9B3C-A5D7E606C307}" destId="{EC49DBC5-3138-4374-90B1-8A25DEC23D08}" srcOrd="0" destOrd="0" presId="urn:microsoft.com/office/officeart/2005/8/layout/vList2"/>
    <dgm:cxn modelId="{A6FC55AF-7736-4094-BC7C-F27D4BB8CCDF}" type="presParOf" srcId="{66109294-A1E2-4400-BC06-49C74BD2EDA4}" destId="{9425ABFE-EED6-4A98-A81B-C9BB6DB54DF8}" srcOrd="0" destOrd="0" presId="urn:microsoft.com/office/officeart/2005/8/layout/vList2"/>
    <dgm:cxn modelId="{81D78CC7-520F-4B33-9A2B-69E3CAE59BD5}" type="presParOf" srcId="{66109294-A1E2-4400-BC06-49C74BD2EDA4}" destId="{94956B5E-BDEC-47F5-AFE4-E81AB0346516}" srcOrd="1" destOrd="0" presId="urn:microsoft.com/office/officeart/2005/8/layout/vList2"/>
    <dgm:cxn modelId="{C135DFB9-995E-4720-9946-3913FFFCBBE7}" type="presParOf" srcId="{66109294-A1E2-4400-BC06-49C74BD2EDA4}" destId="{EC49DBC5-3138-4374-90B1-8A25DEC23D08}" srcOrd="2" destOrd="0" presId="urn:microsoft.com/office/officeart/2005/8/layout/vList2"/>
    <dgm:cxn modelId="{9DAE433F-2B68-4216-BF5C-5DBC58BD4547}" type="presParOf" srcId="{66109294-A1E2-4400-BC06-49C74BD2EDA4}" destId="{E3B3C964-BADA-4CCB-ACCE-EE22C74B78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B4C1C7-C9BB-4C34-B066-5FCC998541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E6204-15EB-40FE-A947-DBBDA8C68323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400" dirty="0"/>
            <a:t>Objectives</a:t>
          </a:r>
        </a:p>
      </dgm:t>
    </dgm:pt>
    <dgm:pt modelId="{31E28F1E-8BD0-4357-9E2D-321886DC502A}" type="parTrans" cxnId="{F4BAF05A-04D2-41AF-B537-FA36E154282B}">
      <dgm:prSet/>
      <dgm:spPr/>
      <dgm:t>
        <a:bodyPr/>
        <a:lstStyle/>
        <a:p>
          <a:endParaRPr lang="en-US"/>
        </a:p>
      </dgm:t>
    </dgm:pt>
    <dgm:pt modelId="{48F991DE-CD64-4922-8B0D-AADE145AE002}" type="sibTrans" cxnId="{F4BAF05A-04D2-41AF-B537-FA36E154282B}">
      <dgm:prSet/>
      <dgm:spPr/>
      <dgm:t>
        <a:bodyPr/>
        <a:lstStyle/>
        <a:p>
          <a:endParaRPr lang="en-US"/>
        </a:p>
      </dgm:t>
    </dgm:pt>
    <dgm:pt modelId="{0B4AE8E0-89FC-4A65-ADDB-E7A2F5EB4350}">
      <dgm:prSet custT="1"/>
      <dgm:spPr/>
      <dgm:t>
        <a:bodyPr/>
        <a:lstStyle/>
        <a:p>
          <a:r>
            <a:rPr lang="en-US" sz="1400" dirty="0"/>
            <a:t>Consume Machine learning model for real time fraud detection </a:t>
          </a:r>
        </a:p>
      </dgm:t>
    </dgm:pt>
    <dgm:pt modelId="{BB6DB04C-6258-4225-B58E-B25F07862934}" type="parTrans" cxnId="{67934B1D-764B-4C7E-8D09-B0319C048CE1}">
      <dgm:prSet/>
      <dgm:spPr/>
      <dgm:t>
        <a:bodyPr/>
        <a:lstStyle/>
        <a:p>
          <a:endParaRPr lang="en-US"/>
        </a:p>
      </dgm:t>
    </dgm:pt>
    <dgm:pt modelId="{CF111F12-A327-4010-8A7D-60E52D46B18A}" type="sibTrans" cxnId="{67934B1D-764B-4C7E-8D09-B0319C048CE1}">
      <dgm:prSet/>
      <dgm:spPr/>
      <dgm:t>
        <a:bodyPr/>
        <a:lstStyle/>
        <a:p>
          <a:endParaRPr lang="en-US"/>
        </a:p>
      </dgm:t>
    </dgm:pt>
    <dgm:pt modelId="{3F1E47D6-442B-4E68-9F45-2ECB21EF056B}">
      <dgm:prSet custT="1"/>
      <dgm:spPr/>
      <dgm:t>
        <a:bodyPr/>
        <a:lstStyle/>
        <a:p>
          <a:r>
            <a:rPr lang="en-US" sz="1400" dirty="0"/>
            <a:t>Trigger notifications for suspected transactions </a:t>
          </a:r>
        </a:p>
      </dgm:t>
    </dgm:pt>
    <dgm:pt modelId="{55FFC406-CA84-4A67-AB23-915EF04869DA}" type="parTrans" cxnId="{7B457BA1-F50A-4089-9206-4C098E88FCD5}">
      <dgm:prSet/>
      <dgm:spPr/>
      <dgm:t>
        <a:bodyPr/>
        <a:lstStyle/>
        <a:p>
          <a:endParaRPr lang="en-US"/>
        </a:p>
      </dgm:t>
    </dgm:pt>
    <dgm:pt modelId="{D7362B6A-8CBA-43D4-9242-3D0769901BA8}" type="sibTrans" cxnId="{7B457BA1-F50A-4089-9206-4C098E88FCD5}">
      <dgm:prSet/>
      <dgm:spPr/>
      <dgm:t>
        <a:bodyPr/>
        <a:lstStyle/>
        <a:p>
          <a:endParaRPr lang="en-US"/>
        </a:p>
      </dgm:t>
    </dgm:pt>
    <dgm:pt modelId="{7E70ED50-DC4D-4890-9B3C-A5D7E606C307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400" dirty="0"/>
            <a:t>Acceptance criteria </a:t>
          </a:r>
        </a:p>
      </dgm:t>
    </dgm:pt>
    <dgm:pt modelId="{79BB437B-B444-40DB-BBBC-1BCE4776D768}" type="parTrans" cxnId="{98D84403-9E3D-4C97-8C8F-4D1D5CAFAD6E}">
      <dgm:prSet/>
      <dgm:spPr/>
      <dgm:t>
        <a:bodyPr/>
        <a:lstStyle/>
        <a:p>
          <a:endParaRPr lang="en-US"/>
        </a:p>
      </dgm:t>
    </dgm:pt>
    <dgm:pt modelId="{0D5B3021-58E3-435E-A07E-C902B59DD73C}" type="sibTrans" cxnId="{98D84403-9E3D-4C97-8C8F-4D1D5CAFAD6E}">
      <dgm:prSet/>
      <dgm:spPr/>
      <dgm:t>
        <a:bodyPr/>
        <a:lstStyle/>
        <a:p>
          <a:endParaRPr lang="en-US"/>
        </a:p>
      </dgm:t>
    </dgm:pt>
    <dgm:pt modelId="{F59A8B04-23B7-413B-BAB9-EFD57A6052FD}">
      <dgm:prSet custT="1"/>
      <dgm:spPr/>
      <dgm:t>
        <a:bodyPr/>
        <a:lstStyle/>
        <a:p>
          <a:r>
            <a:rPr lang="en-US" sz="1400" dirty="0"/>
            <a:t> Prepare the data for BI consumption </a:t>
          </a:r>
        </a:p>
      </dgm:t>
    </dgm:pt>
    <dgm:pt modelId="{41EA42EA-0594-4A24-9DCD-F839BCFF2CC9}" type="parTrans" cxnId="{46B32416-C96C-4363-8DA1-38F74EBD99A4}">
      <dgm:prSet/>
      <dgm:spPr/>
      <dgm:t>
        <a:bodyPr/>
        <a:lstStyle/>
        <a:p>
          <a:endParaRPr lang="en-US"/>
        </a:p>
      </dgm:t>
    </dgm:pt>
    <dgm:pt modelId="{36FE0338-FAAF-4D50-9D6D-1B8208551606}" type="sibTrans" cxnId="{46B32416-C96C-4363-8DA1-38F74EBD99A4}">
      <dgm:prSet/>
      <dgm:spPr/>
      <dgm:t>
        <a:bodyPr/>
        <a:lstStyle/>
        <a:p>
          <a:endParaRPr lang="en-US"/>
        </a:p>
      </dgm:t>
    </dgm:pt>
    <dgm:pt modelId="{158DDAF9-DC90-4FB2-A3B0-85A9A6A1D36E}">
      <dgm:prSet custT="1"/>
      <dgm:spPr/>
      <dgm:t>
        <a:bodyPr/>
        <a:lstStyle/>
        <a:p>
          <a:r>
            <a:rPr lang="en-US" sz="1400" dirty="0"/>
            <a:t>Share details of the analytical workspace for BI developer </a:t>
          </a:r>
        </a:p>
      </dgm:t>
    </dgm:pt>
    <dgm:pt modelId="{137CE791-79B6-420C-B410-A0F1B38854B1}" type="parTrans" cxnId="{C0DD6D68-B2FF-4B28-9136-44DF7E375A92}">
      <dgm:prSet/>
      <dgm:spPr/>
      <dgm:t>
        <a:bodyPr/>
        <a:lstStyle/>
        <a:p>
          <a:endParaRPr lang="en-US"/>
        </a:p>
      </dgm:t>
    </dgm:pt>
    <dgm:pt modelId="{A0E83B77-6B9F-4696-B168-4B4141378976}" type="sibTrans" cxnId="{C0DD6D68-B2FF-4B28-9136-44DF7E375A92}">
      <dgm:prSet/>
      <dgm:spPr/>
      <dgm:t>
        <a:bodyPr/>
        <a:lstStyle/>
        <a:p>
          <a:endParaRPr lang="en-US"/>
        </a:p>
      </dgm:t>
    </dgm:pt>
    <dgm:pt modelId="{D0D76897-B232-41DB-B1C8-3D0D2D1643E8}">
      <dgm:prSet custT="1"/>
      <dgm:spPr/>
      <dgm:t>
        <a:bodyPr/>
        <a:lstStyle/>
        <a:p>
          <a:endParaRPr lang="en-US" sz="1400" dirty="0"/>
        </a:p>
      </dgm:t>
    </dgm:pt>
    <dgm:pt modelId="{12EAC9C2-7640-4082-9AF5-E11609E797DE}" type="parTrans" cxnId="{26CDA1E5-263E-4F18-AE13-C86CB1C2AB8A}">
      <dgm:prSet/>
      <dgm:spPr/>
      <dgm:t>
        <a:bodyPr/>
        <a:lstStyle/>
        <a:p>
          <a:endParaRPr lang="en-US"/>
        </a:p>
      </dgm:t>
    </dgm:pt>
    <dgm:pt modelId="{B765D0C1-1619-4865-8C6E-4D3D3F359CDF}" type="sibTrans" cxnId="{26CDA1E5-263E-4F18-AE13-C86CB1C2AB8A}">
      <dgm:prSet/>
      <dgm:spPr/>
      <dgm:t>
        <a:bodyPr/>
        <a:lstStyle/>
        <a:p>
          <a:endParaRPr lang="en-US"/>
        </a:p>
      </dgm:t>
    </dgm:pt>
    <dgm:pt modelId="{66109294-A1E2-4400-BC06-49C74BD2EDA4}" type="pres">
      <dgm:prSet presAssocID="{DFB4C1C7-C9BB-4C34-B066-5FCC9985410E}" presName="linear" presStyleCnt="0">
        <dgm:presLayoutVars>
          <dgm:animLvl val="lvl"/>
          <dgm:resizeHandles val="exact"/>
        </dgm:presLayoutVars>
      </dgm:prSet>
      <dgm:spPr/>
    </dgm:pt>
    <dgm:pt modelId="{9425ABFE-EED6-4A98-A81B-C9BB6DB54DF8}" type="pres">
      <dgm:prSet presAssocID="{F0FE6204-15EB-40FE-A947-DBBDA8C68323}" presName="parentText" presStyleLbl="node1" presStyleIdx="0" presStyleCnt="2" custLinFactNeighborX="127" custLinFactNeighborY="-2269">
        <dgm:presLayoutVars>
          <dgm:chMax val="0"/>
          <dgm:bulletEnabled val="1"/>
        </dgm:presLayoutVars>
      </dgm:prSet>
      <dgm:spPr/>
    </dgm:pt>
    <dgm:pt modelId="{94956B5E-BDEC-47F5-AFE4-E81AB0346516}" type="pres">
      <dgm:prSet presAssocID="{F0FE6204-15EB-40FE-A947-DBBDA8C68323}" presName="childText" presStyleLbl="revTx" presStyleIdx="0" presStyleCnt="2">
        <dgm:presLayoutVars>
          <dgm:bulletEnabled val="1"/>
        </dgm:presLayoutVars>
      </dgm:prSet>
      <dgm:spPr/>
    </dgm:pt>
    <dgm:pt modelId="{EC49DBC5-3138-4374-90B1-8A25DEC23D08}" type="pres">
      <dgm:prSet presAssocID="{7E70ED50-DC4D-4890-9B3C-A5D7E606C307}" presName="parentText" presStyleLbl="node1" presStyleIdx="1" presStyleCnt="2" custLinFactNeighborX="508" custLinFactNeighborY="8523">
        <dgm:presLayoutVars>
          <dgm:chMax val="0"/>
          <dgm:bulletEnabled val="1"/>
        </dgm:presLayoutVars>
      </dgm:prSet>
      <dgm:spPr/>
    </dgm:pt>
    <dgm:pt modelId="{E3B3C964-BADA-4CCB-ACCE-EE22C74B7882}" type="pres">
      <dgm:prSet presAssocID="{7E70ED50-DC4D-4890-9B3C-A5D7E606C30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D84403-9E3D-4C97-8C8F-4D1D5CAFAD6E}" srcId="{DFB4C1C7-C9BB-4C34-B066-5FCC9985410E}" destId="{7E70ED50-DC4D-4890-9B3C-A5D7E606C307}" srcOrd="1" destOrd="0" parTransId="{79BB437B-B444-40DB-BBBC-1BCE4776D768}" sibTransId="{0D5B3021-58E3-435E-A07E-C902B59DD73C}"/>
    <dgm:cxn modelId="{46B32416-C96C-4363-8DA1-38F74EBD99A4}" srcId="{F0FE6204-15EB-40FE-A947-DBBDA8C68323}" destId="{F59A8B04-23B7-413B-BAB9-EFD57A6052FD}" srcOrd="2" destOrd="0" parTransId="{41EA42EA-0594-4A24-9DCD-F839BCFF2CC9}" sibTransId="{36FE0338-FAAF-4D50-9D6D-1B8208551606}"/>
    <dgm:cxn modelId="{67934B1D-764B-4C7E-8D09-B0319C048CE1}" srcId="{F0FE6204-15EB-40FE-A947-DBBDA8C68323}" destId="{0B4AE8E0-89FC-4A65-ADDB-E7A2F5EB4350}" srcOrd="0" destOrd="0" parTransId="{BB6DB04C-6258-4225-B58E-B25F07862934}" sibTransId="{CF111F12-A327-4010-8A7D-60E52D46B18A}"/>
    <dgm:cxn modelId="{C0DD6D68-B2FF-4B28-9136-44DF7E375A92}" srcId="{7E70ED50-DC4D-4890-9B3C-A5D7E606C307}" destId="{158DDAF9-DC90-4FB2-A3B0-85A9A6A1D36E}" srcOrd="1" destOrd="0" parTransId="{137CE791-79B6-420C-B410-A0F1B38854B1}" sibTransId="{A0E83B77-6B9F-4696-B168-4B4141378976}"/>
    <dgm:cxn modelId="{5DA87649-7F55-4C9F-B0C8-7EE0914B9ECA}" type="presOf" srcId="{0B4AE8E0-89FC-4A65-ADDB-E7A2F5EB4350}" destId="{94956B5E-BDEC-47F5-AFE4-E81AB0346516}" srcOrd="0" destOrd="0" presId="urn:microsoft.com/office/officeart/2005/8/layout/vList2"/>
    <dgm:cxn modelId="{CF64AB55-795E-45ED-9DCF-3FB46CD6280C}" type="presOf" srcId="{158DDAF9-DC90-4FB2-A3B0-85A9A6A1D36E}" destId="{E3B3C964-BADA-4CCB-ACCE-EE22C74B7882}" srcOrd="0" destOrd="1" presId="urn:microsoft.com/office/officeart/2005/8/layout/vList2"/>
    <dgm:cxn modelId="{F4BAF05A-04D2-41AF-B537-FA36E154282B}" srcId="{DFB4C1C7-C9BB-4C34-B066-5FCC9985410E}" destId="{F0FE6204-15EB-40FE-A947-DBBDA8C68323}" srcOrd="0" destOrd="0" parTransId="{31E28F1E-8BD0-4357-9E2D-321886DC502A}" sibTransId="{48F991DE-CD64-4922-8B0D-AADE145AE002}"/>
    <dgm:cxn modelId="{E231DF92-8804-4B37-B720-482B4DD18705}" type="presOf" srcId="{3F1E47D6-442B-4E68-9F45-2ECB21EF056B}" destId="{94956B5E-BDEC-47F5-AFE4-E81AB0346516}" srcOrd="0" destOrd="1" presId="urn:microsoft.com/office/officeart/2005/8/layout/vList2"/>
    <dgm:cxn modelId="{6525339B-7784-44D4-ABE8-B5D13F02A666}" type="presOf" srcId="{F0FE6204-15EB-40FE-A947-DBBDA8C68323}" destId="{9425ABFE-EED6-4A98-A81B-C9BB6DB54DF8}" srcOrd="0" destOrd="0" presId="urn:microsoft.com/office/officeart/2005/8/layout/vList2"/>
    <dgm:cxn modelId="{7B457BA1-F50A-4089-9206-4C098E88FCD5}" srcId="{F0FE6204-15EB-40FE-A947-DBBDA8C68323}" destId="{3F1E47D6-442B-4E68-9F45-2ECB21EF056B}" srcOrd="1" destOrd="0" parTransId="{55FFC406-CA84-4A67-AB23-915EF04869DA}" sibTransId="{D7362B6A-8CBA-43D4-9242-3D0769901BA8}"/>
    <dgm:cxn modelId="{1D4C49A5-17CB-4EF7-ADA0-6DDED0D9F8C0}" type="presOf" srcId="{F59A8B04-23B7-413B-BAB9-EFD57A6052FD}" destId="{94956B5E-BDEC-47F5-AFE4-E81AB0346516}" srcOrd="0" destOrd="2" presId="urn:microsoft.com/office/officeart/2005/8/layout/vList2"/>
    <dgm:cxn modelId="{C5640DE2-4A68-4C22-9621-766E60B4EC58}" type="presOf" srcId="{DFB4C1C7-C9BB-4C34-B066-5FCC9985410E}" destId="{66109294-A1E2-4400-BC06-49C74BD2EDA4}" srcOrd="0" destOrd="0" presId="urn:microsoft.com/office/officeart/2005/8/layout/vList2"/>
    <dgm:cxn modelId="{26CDA1E5-263E-4F18-AE13-C86CB1C2AB8A}" srcId="{7E70ED50-DC4D-4890-9B3C-A5D7E606C307}" destId="{D0D76897-B232-41DB-B1C8-3D0D2D1643E8}" srcOrd="0" destOrd="0" parTransId="{12EAC9C2-7640-4082-9AF5-E11609E797DE}" sibTransId="{B765D0C1-1619-4865-8C6E-4D3D3F359CDF}"/>
    <dgm:cxn modelId="{F4B792EA-E980-4563-A42D-4ECF1272560A}" type="presOf" srcId="{D0D76897-B232-41DB-B1C8-3D0D2D1643E8}" destId="{E3B3C964-BADA-4CCB-ACCE-EE22C74B7882}" srcOrd="0" destOrd="0" presId="urn:microsoft.com/office/officeart/2005/8/layout/vList2"/>
    <dgm:cxn modelId="{378067F0-94C0-42DC-AC2E-5CA49F1790EF}" type="presOf" srcId="{7E70ED50-DC4D-4890-9B3C-A5D7E606C307}" destId="{EC49DBC5-3138-4374-90B1-8A25DEC23D08}" srcOrd="0" destOrd="0" presId="urn:microsoft.com/office/officeart/2005/8/layout/vList2"/>
    <dgm:cxn modelId="{A6FC55AF-7736-4094-BC7C-F27D4BB8CCDF}" type="presParOf" srcId="{66109294-A1E2-4400-BC06-49C74BD2EDA4}" destId="{9425ABFE-EED6-4A98-A81B-C9BB6DB54DF8}" srcOrd="0" destOrd="0" presId="urn:microsoft.com/office/officeart/2005/8/layout/vList2"/>
    <dgm:cxn modelId="{81D78CC7-520F-4B33-9A2B-69E3CAE59BD5}" type="presParOf" srcId="{66109294-A1E2-4400-BC06-49C74BD2EDA4}" destId="{94956B5E-BDEC-47F5-AFE4-E81AB0346516}" srcOrd="1" destOrd="0" presId="urn:microsoft.com/office/officeart/2005/8/layout/vList2"/>
    <dgm:cxn modelId="{C135DFB9-995E-4720-9946-3913FFFCBBE7}" type="presParOf" srcId="{66109294-A1E2-4400-BC06-49C74BD2EDA4}" destId="{EC49DBC5-3138-4374-90B1-8A25DEC23D08}" srcOrd="2" destOrd="0" presId="urn:microsoft.com/office/officeart/2005/8/layout/vList2"/>
    <dgm:cxn modelId="{9DAE433F-2B68-4216-BF5C-5DBC58BD4547}" type="presParOf" srcId="{66109294-A1E2-4400-BC06-49C74BD2EDA4}" destId="{E3B3C964-BADA-4CCB-ACCE-EE22C74B78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E58A7-4CFC-4511-B667-D5686FB91BF6}">
      <dsp:nvSpPr>
        <dsp:cNvPr id="0" name=""/>
        <dsp:cNvSpPr/>
      </dsp:nvSpPr>
      <dsp:spPr>
        <a:xfrm>
          <a:off x="0" y="1191919"/>
          <a:ext cx="66668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CA421-619E-46AF-9C04-9438E642584F}">
      <dsp:nvSpPr>
        <dsp:cNvPr id="0" name=""/>
        <dsp:cNvSpPr/>
      </dsp:nvSpPr>
      <dsp:spPr>
        <a:xfrm>
          <a:off x="333341" y="955759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1. Authorized push (or wire transfer) payment fraud</a:t>
          </a:r>
          <a:endParaRPr lang="en-US" sz="1600" kern="1200"/>
        </a:p>
      </dsp:txBody>
      <dsp:txXfrm>
        <a:off x="356398" y="978816"/>
        <a:ext cx="4620669" cy="426206"/>
      </dsp:txXfrm>
    </dsp:sp>
    <dsp:sp modelId="{48CB3731-616F-4417-A376-9A868D314C80}">
      <dsp:nvSpPr>
        <dsp:cNvPr id="0" name=""/>
        <dsp:cNvSpPr/>
      </dsp:nvSpPr>
      <dsp:spPr>
        <a:xfrm>
          <a:off x="0" y="1917679"/>
          <a:ext cx="66668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24D11-92EE-4754-BDD0-17F86DF99D35}">
      <dsp:nvSpPr>
        <dsp:cNvPr id="0" name=""/>
        <dsp:cNvSpPr/>
      </dsp:nvSpPr>
      <dsp:spPr>
        <a:xfrm>
          <a:off x="333341" y="1681520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</a:t>
          </a:r>
          <a:r>
            <a:rPr lang="en-US" sz="1600" b="0" i="0" kern="1200"/>
            <a:t>Account takeover fraud</a:t>
          </a:r>
          <a:endParaRPr lang="en-US" sz="1600" kern="1200"/>
        </a:p>
      </dsp:txBody>
      <dsp:txXfrm>
        <a:off x="356398" y="1704577"/>
        <a:ext cx="4620669" cy="426206"/>
      </dsp:txXfrm>
    </dsp:sp>
    <dsp:sp modelId="{C8D4E730-1B1A-4E9D-9787-BB16EDBFA8B3}">
      <dsp:nvSpPr>
        <dsp:cNvPr id="0" name=""/>
        <dsp:cNvSpPr/>
      </dsp:nvSpPr>
      <dsp:spPr>
        <a:xfrm>
          <a:off x="0" y="2643439"/>
          <a:ext cx="66668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1F18E-FADF-4252-86CE-721E1F93DE7E}">
      <dsp:nvSpPr>
        <dsp:cNvPr id="0" name=""/>
        <dsp:cNvSpPr/>
      </dsp:nvSpPr>
      <dsp:spPr>
        <a:xfrm>
          <a:off x="333341" y="2407279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</a:t>
          </a:r>
          <a:r>
            <a:rPr lang="en-US" sz="1600" b="0" i="0" kern="1200"/>
            <a:t>Account opening fraud</a:t>
          </a:r>
          <a:endParaRPr lang="en-US" sz="1600" kern="1200"/>
        </a:p>
      </dsp:txBody>
      <dsp:txXfrm>
        <a:off x="356398" y="2430336"/>
        <a:ext cx="4620669" cy="426206"/>
      </dsp:txXfrm>
    </dsp:sp>
    <dsp:sp modelId="{567F9AB4-B9A8-4D25-89AE-2AE04ED1407E}">
      <dsp:nvSpPr>
        <dsp:cNvPr id="0" name=""/>
        <dsp:cNvSpPr/>
      </dsp:nvSpPr>
      <dsp:spPr>
        <a:xfrm>
          <a:off x="0" y="3369199"/>
          <a:ext cx="66668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AAB6D-D4D8-48A7-B457-514CA4D843EB}">
      <dsp:nvSpPr>
        <dsp:cNvPr id="0" name=""/>
        <dsp:cNvSpPr/>
      </dsp:nvSpPr>
      <dsp:spPr>
        <a:xfrm>
          <a:off x="333341" y="3133039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4. Transaction payment fraud</a:t>
          </a:r>
          <a:endParaRPr lang="en-US" sz="1600" kern="1200"/>
        </a:p>
      </dsp:txBody>
      <dsp:txXfrm>
        <a:off x="356398" y="3156096"/>
        <a:ext cx="4620669" cy="426206"/>
      </dsp:txXfrm>
    </dsp:sp>
    <dsp:sp modelId="{CBCDA093-9DB1-4635-99C1-93DF5F5F7891}">
      <dsp:nvSpPr>
        <dsp:cNvPr id="0" name=""/>
        <dsp:cNvSpPr/>
      </dsp:nvSpPr>
      <dsp:spPr>
        <a:xfrm>
          <a:off x="0" y="4094960"/>
          <a:ext cx="66668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3C57A-1E23-404E-B4AE-20E016E9BBF0}">
      <dsp:nvSpPr>
        <dsp:cNvPr id="0" name=""/>
        <dsp:cNvSpPr/>
      </dsp:nvSpPr>
      <dsp:spPr>
        <a:xfrm>
          <a:off x="333341" y="3858800"/>
          <a:ext cx="4666783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5. Synthetic identity fraud</a:t>
          </a:r>
          <a:endParaRPr lang="en-US" sz="1600" kern="1200"/>
        </a:p>
      </dsp:txBody>
      <dsp:txXfrm>
        <a:off x="356398" y="3881857"/>
        <a:ext cx="462066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ABFE-EED6-4A98-A81B-C9BB6DB54DF8}">
      <dsp:nvSpPr>
        <dsp:cNvPr id="0" name=""/>
        <dsp:cNvSpPr/>
      </dsp:nvSpPr>
      <dsp:spPr>
        <a:xfrm>
          <a:off x="0" y="62432"/>
          <a:ext cx="850310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Objectives</a:t>
          </a:r>
        </a:p>
      </dsp:txBody>
      <dsp:txXfrm>
        <a:off x="31613" y="94045"/>
        <a:ext cx="8439877" cy="584369"/>
      </dsp:txXfrm>
    </dsp:sp>
    <dsp:sp modelId="{94956B5E-BDEC-47F5-AFE4-E81AB0346516}">
      <dsp:nvSpPr>
        <dsp:cNvPr id="0" name=""/>
        <dsp:cNvSpPr/>
      </dsp:nvSpPr>
      <dsp:spPr>
        <a:xfrm>
          <a:off x="0" y="796140"/>
          <a:ext cx="8503103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7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Understand the business context of the challenge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Define high level expectations of the project </a:t>
          </a:r>
        </a:p>
      </dsp:txBody>
      <dsp:txXfrm>
        <a:off x="0" y="796140"/>
        <a:ext cx="8503103" cy="726570"/>
      </dsp:txXfrm>
    </dsp:sp>
    <dsp:sp modelId="{EC49DBC5-3138-4374-90B1-8A25DEC23D08}">
      <dsp:nvSpPr>
        <dsp:cNvPr id="0" name=""/>
        <dsp:cNvSpPr/>
      </dsp:nvSpPr>
      <dsp:spPr>
        <a:xfrm>
          <a:off x="0" y="1522710"/>
          <a:ext cx="850310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Acceptance criteria </a:t>
          </a:r>
        </a:p>
      </dsp:txBody>
      <dsp:txXfrm>
        <a:off x="31613" y="1554323"/>
        <a:ext cx="8439877" cy="584369"/>
      </dsp:txXfrm>
    </dsp:sp>
    <dsp:sp modelId="{E3B3C964-BADA-4CCB-ACCE-EE22C74B7882}">
      <dsp:nvSpPr>
        <dsp:cNvPr id="0" name=""/>
        <dsp:cNvSpPr/>
      </dsp:nvSpPr>
      <dsp:spPr>
        <a:xfrm>
          <a:off x="0" y="2170305"/>
          <a:ext cx="850310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97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Business owner write a short summary of project goals for the IT team. </a:t>
          </a:r>
        </a:p>
      </dsp:txBody>
      <dsp:txXfrm>
        <a:off x="0" y="2170305"/>
        <a:ext cx="8503103" cy="447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19127-15BD-4A65-A883-01CCAE5D5DE3}">
      <dsp:nvSpPr>
        <dsp:cNvPr id="0" name=""/>
        <dsp:cNvSpPr/>
      </dsp:nvSpPr>
      <dsp:spPr>
        <a:xfrm>
          <a:off x="0" y="32490"/>
          <a:ext cx="11372882" cy="5298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B4EF2-C121-4489-9095-75343CE6EAA4}">
      <dsp:nvSpPr>
        <dsp:cNvPr id="0" name=""/>
        <dsp:cNvSpPr/>
      </dsp:nvSpPr>
      <dsp:spPr>
        <a:xfrm>
          <a:off x="160280" y="123387"/>
          <a:ext cx="291704" cy="291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11458" b="1145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89161-234D-4AE0-9343-8B4CACE2E9C6}">
      <dsp:nvSpPr>
        <dsp:cNvPr id="0" name=""/>
        <dsp:cNvSpPr/>
      </dsp:nvSpPr>
      <dsp:spPr>
        <a:xfrm>
          <a:off x="612266" y="4170"/>
          <a:ext cx="10751186" cy="54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29" tIns="57829" rIns="57829" bIns="578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Woodgrove Financial are a global Financial Conglomerate, with multiple operational arms.</a:t>
          </a:r>
          <a:endParaRPr lang="en-US" sz="1400" kern="1200"/>
        </a:p>
      </dsp:txBody>
      <dsp:txXfrm>
        <a:off x="612266" y="4170"/>
        <a:ext cx="10751186" cy="546411"/>
      </dsp:txXfrm>
    </dsp:sp>
    <dsp:sp modelId="{E1495769-C42A-4379-9FB7-A2B3D04358F2}">
      <dsp:nvSpPr>
        <dsp:cNvPr id="0" name=""/>
        <dsp:cNvSpPr/>
      </dsp:nvSpPr>
      <dsp:spPr>
        <a:xfrm>
          <a:off x="0" y="687185"/>
          <a:ext cx="11372882" cy="5298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F83C8-850C-4B1F-A456-91E60D96A803}">
      <dsp:nvSpPr>
        <dsp:cNvPr id="0" name=""/>
        <dsp:cNvSpPr/>
      </dsp:nvSpPr>
      <dsp:spPr>
        <a:xfrm>
          <a:off x="160280" y="806402"/>
          <a:ext cx="291704" cy="291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61F4E-360C-4D61-9CE0-78EDF5F05C87}">
      <dsp:nvSpPr>
        <dsp:cNvPr id="0" name=""/>
        <dsp:cNvSpPr/>
      </dsp:nvSpPr>
      <dsp:spPr>
        <a:xfrm>
          <a:off x="612266" y="687185"/>
          <a:ext cx="10751186" cy="54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29" tIns="57829" rIns="57829" bIns="578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Headquartered in New York, they are operating in 30+ cities all over the world. But their growth is currently stalled. </a:t>
          </a:r>
          <a:endParaRPr lang="en-US" sz="1400" kern="1200"/>
        </a:p>
      </dsp:txBody>
      <dsp:txXfrm>
        <a:off x="612266" y="687185"/>
        <a:ext cx="10751186" cy="546411"/>
      </dsp:txXfrm>
    </dsp:sp>
    <dsp:sp modelId="{015FC753-E056-4106-9501-07CD82FA5F57}">
      <dsp:nvSpPr>
        <dsp:cNvPr id="0" name=""/>
        <dsp:cNvSpPr/>
      </dsp:nvSpPr>
      <dsp:spPr>
        <a:xfrm>
          <a:off x="0" y="1370200"/>
          <a:ext cx="11372882" cy="5298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A7EE3-DDF9-4D35-943E-E96273721129}">
      <dsp:nvSpPr>
        <dsp:cNvPr id="0" name=""/>
        <dsp:cNvSpPr/>
      </dsp:nvSpPr>
      <dsp:spPr>
        <a:xfrm>
          <a:off x="160280" y="1489417"/>
          <a:ext cx="291704" cy="291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C38A8-F24B-4973-9DE7-0E2179764627}">
      <dsp:nvSpPr>
        <dsp:cNvPr id="0" name=""/>
        <dsp:cNvSpPr/>
      </dsp:nvSpPr>
      <dsp:spPr>
        <a:xfrm>
          <a:off x="612266" y="1370200"/>
          <a:ext cx="10751186" cy="54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29" tIns="57829" rIns="57829" bIns="578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They aim to increase revenue, maximize active customers, and improve their public image by leveraging near real-time data and Predictive Analytics. </a:t>
          </a:r>
          <a:endParaRPr lang="en-US" sz="1400" kern="1200"/>
        </a:p>
      </dsp:txBody>
      <dsp:txXfrm>
        <a:off x="612266" y="1370200"/>
        <a:ext cx="10751186" cy="546411"/>
      </dsp:txXfrm>
    </dsp:sp>
    <dsp:sp modelId="{EF6527B9-DEFF-438E-9947-3D58ECB87932}">
      <dsp:nvSpPr>
        <dsp:cNvPr id="0" name=""/>
        <dsp:cNvSpPr/>
      </dsp:nvSpPr>
      <dsp:spPr>
        <a:xfrm>
          <a:off x="0" y="2053214"/>
          <a:ext cx="11372882" cy="5298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C7C41-16CD-4F4B-8D53-2E661B697868}">
      <dsp:nvSpPr>
        <dsp:cNvPr id="0" name=""/>
        <dsp:cNvSpPr/>
      </dsp:nvSpPr>
      <dsp:spPr>
        <a:xfrm>
          <a:off x="160280" y="2172432"/>
          <a:ext cx="291704" cy="291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 t="4023" b="402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D0D94-175E-4EC5-A055-6A21FC70255D}">
      <dsp:nvSpPr>
        <dsp:cNvPr id="0" name=""/>
        <dsp:cNvSpPr/>
      </dsp:nvSpPr>
      <dsp:spPr>
        <a:xfrm>
          <a:off x="612266" y="2053214"/>
          <a:ext cx="10751186" cy="54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29" tIns="57829" rIns="57829" bIns="578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As part of this hackathon, you will be presented with  business challenges that Woodgrove’s banking vertical is trying to solve through Azure technologies. </a:t>
          </a:r>
          <a:endParaRPr lang="en-US" sz="1400" kern="1200"/>
        </a:p>
      </dsp:txBody>
      <dsp:txXfrm>
        <a:off x="612266" y="2053214"/>
        <a:ext cx="10751186" cy="546411"/>
      </dsp:txXfrm>
    </dsp:sp>
    <dsp:sp modelId="{86D87B62-0DCD-45A0-B622-0B71832EAF06}">
      <dsp:nvSpPr>
        <dsp:cNvPr id="0" name=""/>
        <dsp:cNvSpPr/>
      </dsp:nvSpPr>
      <dsp:spPr>
        <a:xfrm>
          <a:off x="0" y="2736229"/>
          <a:ext cx="11372882" cy="5298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E120C-562B-4D89-8889-B2FB6B26DAE5}">
      <dsp:nvSpPr>
        <dsp:cNvPr id="0" name=""/>
        <dsp:cNvSpPr/>
      </dsp:nvSpPr>
      <dsp:spPr>
        <a:xfrm>
          <a:off x="160280" y="2855447"/>
          <a:ext cx="291704" cy="2914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 t="9659" b="965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45CF3-08A8-4542-A853-E57E6E1F3A37}">
      <dsp:nvSpPr>
        <dsp:cNvPr id="0" name=""/>
        <dsp:cNvSpPr/>
      </dsp:nvSpPr>
      <dsp:spPr>
        <a:xfrm>
          <a:off x="612266" y="2736229"/>
          <a:ext cx="10751186" cy="546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29" tIns="57829" rIns="57829" bIns="5782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As solution provider your aim is to build an end-to-end MVP to solve these challenges.</a:t>
          </a:r>
          <a:endParaRPr lang="en-US" sz="1400" kern="1200" dirty="0"/>
        </a:p>
      </dsp:txBody>
      <dsp:txXfrm>
        <a:off x="612266" y="2736229"/>
        <a:ext cx="10751186" cy="5464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F99CB-B80D-4B57-95F6-BC822C7FA524}">
      <dsp:nvSpPr>
        <dsp:cNvPr id="0" name=""/>
        <dsp:cNvSpPr/>
      </dsp:nvSpPr>
      <dsp:spPr>
        <a:xfrm>
          <a:off x="0" y="315"/>
          <a:ext cx="10030613" cy="73848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</dsp:sp>
    <dsp:sp modelId="{BF036A12-00E3-4752-A5DC-EF6B8E20AAD3}">
      <dsp:nvSpPr>
        <dsp:cNvPr id="0" name=""/>
        <dsp:cNvSpPr/>
      </dsp:nvSpPr>
      <dsp:spPr>
        <a:xfrm>
          <a:off x="223391" y="166474"/>
          <a:ext cx="406165" cy="4061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B248A-3D8D-41D7-904C-4F8F54D55097}">
      <dsp:nvSpPr>
        <dsp:cNvPr id="0" name=""/>
        <dsp:cNvSpPr/>
      </dsp:nvSpPr>
      <dsp:spPr>
        <a:xfrm>
          <a:off x="852948" y="315"/>
          <a:ext cx="9177664" cy="73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6" tIns="78156" rIns="78156" bIns="781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As head the head of financial intelligence, Ryan is constantly looking for ways to recognize and prevent fraud as soon as possible.</a:t>
          </a:r>
        </a:p>
      </dsp:txBody>
      <dsp:txXfrm>
        <a:off x="852948" y="315"/>
        <a:ext cx="9177664" cy="738483"/>
      </dsp:txXfrm>
    </dsp:sp>
    <dsp:sp modelId="{C77B9A48-A49D-4DD5-AC7D-7CA1F1F22E56}">
      <dsp:nvSpPr>
        <dsp:cNvPr id="0" name=""/>
        <dsp:cNvSpPr/>
      </dsp:nvSpPr>
      <dsp:spPr>
        <a:xfrm>
          <a:off x="0" y="923419"/>
          <a:ext cx="10030613" cy="738483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81C8F9B7-61FA-4ACC-A1B4-F894FFE44123}">
      <dsp:nvSpPr>
        <dsp:cNvPr id="0" name=""/>
        <dsp:cNvSpPr/>
      </dsp:nvSpPr>
      <dsp:spPr>
        <a:xfrm>
          <a:off x="223391" y="1089578"/>
          <a:ext cx="406165" cy="4061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4FFB3-6AFE-4271-98FF-CB5C94A28A83}">
      <dsp:nvSpPr>
        <dsp:cNvPr id="0" name=""/>
        <dsp:cNvSpPr/>
      </dsp:nvSpPr>
      <dsp:spPr>
        <a:xfrm>
          <a:off x="852948" y="923419"/>
          <a:ext cx="9177664" cy="73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6" tIns="78156" rIns="78156" bIns="781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With the rise in cybercrimes Spencer has leant that, but he needs to find a way operationalize this data to act on detected fraud in near real time. </a:t>
          </a:r>
        </a:p>
      </dsp:txBody>
      <dsp:txXfrm>
        <a:off x="852948" y="923419"/>
        <a:ext cx="9177664" cy="738483"/>
      </dsp:txXfrm>
    </dsp:sp>
    <dsp:sp modelId="{650360B0-F656-4031-85C3-B985E23C9C1F}">
      <dsp:nvSpPr>
        <dsp:cNvPr id="0" name=""/>
        <dsp:cNvSpPr/>
      </dsp:nvSpPr>
      <dsp:spPr>
        <a:xfrm>
          <a:off x="0" y="1846524"/>
          <a:ext cx="10030613" cy="73848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B28D166-759F-4D64-B73B-698ABF7437C5}">
      <dsp:nvSpPr>
        <dsp:cNvPr id="0" name=""/>
        <dsp:cNvSpPr/>
      </dsp:nvSpPr>
      <dsp:spPr>
        <a:xfrm>
          <a:off x="223391" y="2012682"/>
          <a:ext cx="406165" cy="4061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8508-0577-4D2D-96C0-88C28B658178}">
      <dsp:nvSpPr>
        <dsp:cNvPr id="0" name=""/>
        <dsp:cNvSpPr/>
      </dsp:nvSpPr>
      <dsp:spPr>
        <a:xfrm>
          <a:off x="852948" y="1846524"/>
          <a:ext cx="9177664" cy="738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6" tIns="78156" rIns="78156" bIns="7815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Many of real time use cases are housed in OLTP systems and the reports are available only after ETL batch processing. Ryan is looking to create a real time dashboard that can display this information in near real time. </a:t>
          </a:r>
        </a:p>
      </dsp:txBody>
      <dsp:txXfrm>
        <a:off x="852948" y="1846524"/>
        <a:ext cx="9177664" cy="738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ABFE-EED6-4A98-A81B-C9BB6DB54DF8}">
      <dsp:nvSpPr>
        <dsp:cNvPr id="0" name=""/>
        <dsp:cNvSpPr/>
      </dsp:nvSpPr>
      <dsp:spPr>
        <a:xfrm>
          <a:off x="0" y="0"/>
          <a:ext cx="7356973" cy="5990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Objectives</a:t>
          </a:r>
        </a:p>
      </dsp:txBody>
      <dsp:txXfrm>
        <a:off x="29243" y="29243"/>
        <a:ext cx="7298487" cy="540554"/>
      </dsp:txXfrm>
    </dsp:sp>
    <dsp:sp modelId="{94956B5E-BDEC-47F5-AFE4-E81AB0346516}">
      <dsp:nvSpPr>
        <dsp:cNvPr id="0" name=""/>
        <dsp:cNvSpPr/>
      </dsp:nvSpPr>
      <dsp:spPr>
        <a:xfrm>
          <a:off x="0" y="609585"/>
          <a:ext cx="7356973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584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Understand the available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Run Automated Machine learning on the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Understand challenges and outcome of initial model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Use remediation techniques for a better model</a:t>
          </a:r>
        </a:p>
      </dsp:txBody>
      <dsp:txXfrm>
        <a:off x="0" y="609585"/>
        <a:ext cx="7356973" cy="960480"/>
      </dsp:txXfrm>
    </dsp:sp>
    <dsp:sp modelId="{EC49DBC5-3138-4374-90B1-8A25DEC23D08}">
      <dsp:nvSpPr>
        <dsp:cNvPr id="0" name=""/>
        <dsp:cNvSpPr/>
      </dsp:nvSpPr>
      <dsp:spPr>
        <a:xfrm>
          <a:off x="0" y="1630756"/>
          <a:ext cx="7356973" cy="59904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Acceptance criteria </a:t>
          </a:r>
        </a:p>
      </dsp:txBody>
      <dsp:txXfrm>
        <a:off x="29243" y="1659999"/>
        <a:ext cx="7298487" cy="540554"/>
      </dsp:txXfrm>
    </dsp:sp>
    <dsp:sp modelId="{E3B3C964-BADA-4CCB-ACCE-EE22C74B7882}">
      <dsp:nvSpPr>
        <dsp:cNvPr id="0" name=""/>
        <dsp:cNvSpPr/>
      </dsp:nvSpPr>
      <dsp:spPr>
        <a:xfrm>
          <a:off x="0" y="2169105"/>
          <a:ext cx="7356973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584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ML model for fraud detection is available to be used by data engineer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Participant writes a small summary about the model for the data engineer  </a:t>
          </a:r>
        </a:p>
      </dsp:txBody>
      <dsp:txXfrm>
        <a:off x="0" y="2169105"/>
        <a:ext cx="7356973" cy="71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ABFE-EED6-4A98-A81B-C9BB6DB54DF8}">
      <dsp:nvSpPr>
        <dsp:cNvPr id="0" name=""/>
        <dsp:cNvSpPr/>
      </dsp:nvSpPr>
      <dsp:spPr>
        <a:xfrm>
          <a:off x="0" y="0"/>
          <a:ext cx="7356973" cy="74880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Objectives</a:t>
          </a:r>
        </a:p>
      </dsp:txBody>
      <dsp:txXfrm>
        <a:off x="36553" y="36553"/>
        <a:ext cx="7283867" cy="675694"/>
      </dsp:txXfrm>
    </dsp:sp>
    <dsp:sp modelId="{94956B5E-BDEC-47F5-AFE4-E81AB0346516}">
      <dsp:nvSpPr>
        <dsp:cNvPr id="0" name=""/>
        <dsp:cNvSpPr/>
      </dsp:nvSpPr>
      <dsp:spPr>
        <a:xfrm>
          <a:off x="0" y="752415"/>
          <a:ext cx="7356973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584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Consume Machine learning model for real time fraud detection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Trigger notifications for suspected transactions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 Prepare the data for BI consumption </a:t>
          </a:r>
        </a:p>
      </dsp:txBody>
      <dsp:txXfrm>
        <a:off x="0" y="752415"/>
        <a:ext cx="7356973" cy="724500"/>
      </dsp:txXfrm>
    </dsp:sp>
    <dsp:sp modelId="{EC49DBC5-3138-4374-90B1-8A25DEC23D08}">
      <dsp:nvSpPr>
        <dsp:cNvPr id="0" name=""/>
        <dsp:cNvSpPr/>
      </dsp:nvSpPr>
      <dsp:spPr>
        <a:xfrm>
          <a:off x="0" y="1533371"/>
          <a:ext cx="7356973" cy="74880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Acceptance criteria </a:t>
          </a:r>
        </a:p>
      </dsp:txBody>
      <dsp:txXfrm>
        <a:off x="36553" y="1569924"/>
        <a:ext cx="7283867" cy="675694"/>
      </dsp:txXfrm>
    </dsp:sp>
    <dsp:sp modelId="{E3B3C964-BADA-4CCB-ACCE-EE22C74B7882}">
      <dsp:nvSpPr>
        <dsp:cNvPr id="0" name=""/>
        <dsp:cNvSpPr/>
      </dsp:nvSpPr>
      <dsp:spPr>
        <a:xfrm>
          <a:off x="0" y="2225715"/>
          <a:ext cx="7356973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584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Share details of the analytical workspace for BI developer </a:t>
          </a:r>
        </a:p>
      </dsp:txBody>
      <dsp:txXfrm>
        <a:off x="0" y="2225715"/>
        <a:ext cx="7356973" cy="66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BBBA0-9D08-444E-BB72-8A3DB8040B1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602D-773F-40DD-8F5F-7A721AD53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825A-F6AA-4151-A6AC-7E56850339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79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825A-F6AA-4151-A6AC-7E56850339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65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825A-F6AA-4151-A6AC-7E56850339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1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825A-F6AA-4151-A6AC-7E56850339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3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3825A-F6AA-4151-A6AC-7E56850339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2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11/3/2021 10:57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01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2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65352-95B5-4433-84FB-24BF035F4B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03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6F5A7-D0D5-45AD-820B-BBBAB5090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4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2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19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ED64A8-E568-CA4E-A55D-CD871D4CB394}"/>
              </a:ext>
            </a:extLst>
          </p:cNvPr>
          <p:cNvSpPr/>
          <p:nvPr userDrawn="1"/>
        </p:nvSpPr>
        <p:spPr>
          <a:xfrm>
            <a:off x="2280355" y="0"/>
            <a:ext cx="4504267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E9AF2-8207-894E-B952-9FEA4C1A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752" y="2853493"/>
            <a:ext cx="3863736" cy="2001857"/>
          </a:xfrm>
        </p:spPr>
        <p:txBody>
          <a:bodyPr anchor="t" anchorCtr="0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5CB22-0811-984A-91F6-3835BA92E0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8752" y="2322576"/>
            <a:ext cx="3863736" cy="399462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1" i="0" spc="100" baseline="0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50EE6-7607-F44C-A4A8-6979551CF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7900" y="1315139"/>
            <a:ext cx="2097051" cy="9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3164500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214359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11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6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49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2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90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57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23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1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75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1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ED64A8-E568-CA4E-A55D-CD871D4CB394}"/>
              </a:ext>
            </a:extLst>
          </p:cNvPr>
          <p:cNvSpPr/>
          <p:nvPr userDrawn="1"/>
        </p:nvSpPr>
        <p:spPr>
          <a:xfrm>
            <a:off x="2280355" y="0"/>
            <a:ext cx="4504267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E9AF2-8207-894E-B952-9FEA4C1A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752" y="2853493"/>
            <a:ext cx="3863736" cy="2001857"/>
          </a:xfrm>
        </p:spPr>
        <p:txBody>
          <a:bodyPr anchor="t" anchorCtr="0">
            <a:noAutofit/>
          </a:bodyPr>
          <a:lstStyle>
            <a:lvl1pPr algn="l">
              <a:defRPr sz="4000" b="0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5CB22-0811-984A-91F6-3835BA92E0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8752" y="2322576"/>
            <a:ext cx="3863736" cy="399462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1" i="0" spc="100" baseline="0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50EE6-7607-F44C-A4A8-6979551CF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7900" y="1315139"/>
            <a:ext cx="2097051" cy="9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6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08477855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68969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35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665272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3740298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14548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D0B9B-ACC2-45DE-ADA1-BCA6FA48F5EE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E89F8D-3C43-4604-AB87-C2695FB5FCD3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698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0094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9633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7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raphs on tablet PC">
            <a:extLst>
              <a:ext uri="{FF2B5EF4-FFF2-40B4-BE49-F238E27FC236}">
                <a16:creationId xmlns:a16="http://schemas.microsoft.com/office/drawing/2014/main" id="{1A79E1DB-1E1B-4849-ACB0-4095F628CB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4" r="1"/>
          <a:stretch/>
        </p:blipFill>
        <p:spPr bwMode="auto">
          <a:xfrm>
            <a:off x="865" y="-2673"/>
            <a:ext cx="12190271" cy="686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632" y="470067"/>
            <a:ext cx="1423303" cy="3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1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65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08833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6543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solidFill>
                  <a:schemeClr val="tx1"/>
                </a:solidFill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</a:defRPr>
            </a:lvl2pPr>
            <a:lvl3pPr marL="441968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3pPr>
            <a:lvl4pPr marL="639608" indent="0">
              <a:buFont typeface="Wingdings" panose="05000000000000000000" pitchFamily="2" charset="2"/>
              <a:buNone/>
              <a:defRPr sz="2157" b="0">
                <a:solidFill>
                  <a:schemeClr val="tx1"/>
                </a:solidFill>
              </a:defRPr>
            </a:lvl4pPr>
            <a:lvl5pPr marL="837250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2470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solidFill>
                  <a:schemeClr val="tx1"/>
                </a:solidFill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>
                <a:solidFill>
                  <a:schemeClr val="tx1"/>
                </a:solidFill>
              </a:defRPr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3pPr>
            <a:lvl4pPr marL="812350" indent="-172742">
              <a:buFont typeface="Wingdings" panose="05000000000000000000" pitchFamily="2" charset="2"/>
              <a:buChar char=""/>
              <a:defRPr sz="2157" b="0">
                <a:solidFill>
                  <a:schemeClr val="tx1"/>
                </a:solidFill>
              </a:defRPr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69157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1314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2841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9604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173889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1802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9931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203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82742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6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2529"/>
          </a:xfrm>
        </p:spPr>
        <p:txBody>
          <a:bodyPr/>
          <a:lstStyle>
            <a:lvl1pPr marL="0" indent="0">
              <a:buNone/>
              <a:defRPr sz="323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5923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7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solidFill>
                  <a:schemeClr val="bg1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468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4E4B-0BC3-4A98-A223-EF0B258F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CD5D-293B-4CF9-8848-5C93C59F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C578-96A8-4AE6-942A-CFCB3E0A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9954-75FE-4B13-988C-8AD3B9F4EDF3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AB9F8-7FC8-4785-984D-6C3D5FA8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D69D8-EDD6-4B69-A740-267F2A18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489C5-4DED-4D5A-B35C-0D678A3FD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1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E37E9-697E-40B0-A4D8-1819B2F11A99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0E290-50F9-4CD2-9A3B-48774F90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2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2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7" r:id="rId13"/>
    <p:sldLayoutId id="214748368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99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3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3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8.em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3.png"/><Relationship Id="rId9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em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51.png"/><Relationship Id="rId4" Type="http://schemas.openxmlformats.org/officeDocument/2006/relationships/diagramData" Target="../diagrams/data4.xml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emf"/><Relationship Id="rId10" Type="http://schemas.openxmlformats.org/officeDocument/2006/relationships/image" Target="../media/image62.pn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27F4051C-BB14-2340-B120-93DC0EF2579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2632" r="18102" b="2632"/>
          <a:stretch/>
        </p:blipFill>
        <p:spPr>
          <a:xfrm>
            <a:off x="2256184" y="0"/>
            <a:ext cx="796766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C815EA-13A9-114A-8DD9-7CB30FB41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751" y="2573576"/>
            <a:ext cx="8878416" cy="881384"/>
          </a:xfrm>
        </p:spPr>
        <p:txBody>
          <a:bodyPr/>
          <a:lstStyle/>
          <a:p>
            <a:r>
              <a:rPr lang="en-US" sz="5500" dirty="0">
                <a:solidFill>
                  <a:schemeClr val="tx1"/>
                </a:solidFill>
                <a:latin typeface="Segoe UI Semibold"/>
                <a:cs typeface="Segoe UI Semibold"/>
              </a:rPr>
              <a:t>Financial Services </a:t>
            </a:r>
            <a:br>
              <a:rPr lang="en-US" sz="5500" dirty="0">
                <a:solidFill>
                  <a:schemeClr val="tx1"/>
                </a:solidFill>
                <a:latin typeface="Segoe UI Semibold"/>
                <a:cs typeface="Segoe UI Semibold"/>
              </a:rPr>
            </a:br>
            <a:r>
              <a:rPr lang="en-US" sz="5500" dirty="0">
                <a:solidFill>
                  <a:schemeClr val="tx1"/>
                </a:solidFill>
                <a:latin typeface="Segoe UI Semibold"/>
                <a:cs typeface="Segoe UI Semibold"/>
              </a:rPr>
              <a:t>Hack to Learn  </a:t>
            </a:r>
            <a:br>
              <a:rPr lang="en-US" sz="5500" dirty="0">
                <a:solidFill>
                  <a:schemeClr val="tx1"/>
                </a:solidFill>
                <a:latin typeface="Segoe UI Semibold"/>
                <a:cs typeface="Segoe UI Semibold"/>
              </a:rPr>
            </a:br>
            <a:r>
              <a:rPr lang="en-US" sz="5500" dirty="0">
                <a:solidFill>
                  <a:schemeClr val="tx1"/>
                </a:solidFill>
                <a:latin typeface="Segoe UI Semibold"/>
                <a:cs typeface="Segoe UI Semibold"/>
              </a:rPr>
              <a:t>Near Real time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158689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7" name="Group 7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7E5A1-F155-4342-AB01-F60194726CEF}"/>
              </a:ext>
            </a:extLst>
          </p:cNvPr>
          <p:cNvSpPr txBox="1"/>
          <p:nvPr/>
        </p:nvSpPr>
        <p:spPr>
          <a:xfrm>
            <a:off x="1043631" y="873940"/>
            <a:ext cx="4928291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Event format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E0309-19AF-4051-98D9-E751A93FF874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All participant will wear a dawn different personas and complete the subset of challenges.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hack to learn has 5 challenges corresponding to 5 different personas.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challenge has detailed objectives – to complete a challenge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Complete the acceptance criteria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Post relevant details on the channel chat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Update the status on the Poll present in the  chat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For each challenge, the coach will give you a technology overview and walkthrough.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You would also be provided with detailed instructions if needed.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Detailed instructions can be downloaded from this </a:t>
            </a:r>
            <a:r>
              <a:rPr lang="en-US" sz="1400" dirty="0" err="1"/>
              <a:t>github</a:t>
            </a:r>
            <a:r>
              <a:rPr lang="en-US" sz="1400" dirty="0"/>
              <a:t> location.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you are stuck or have immediate questions raise your hand and one of the coaches will assist you.</a:t>
            </a:r>
          </a:p>
        </p:txBody>
      </p:sp>
      <p:pic>
        <p:nvPicPr>
          <p:cNvPr id="3074" name="Picture 2" descr="Stock Illustration - Man Juggling Hats">
            <a:extLst>
              <a:ext uri="{FF2B5EF4-FFF2-40B4-BE49-F238E27FC236}">
                <a16:creationId xmlns:a16="http://schemas.microsoft.com/office/drawing/2014/main" id="{C811655A-4522-4154-99D1-3B7DD60EB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073"/>
          <a:stretch/>
        </p:blipFill>
        <p:spPr bwMode="auto">
          <a:xfrm>
            <a:off x="6788383" y="613147"/>
            <a:ext cx="4565417" cy="55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2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05211C6-63BA-BB42-BBCF-8403394635B7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745E3D3-9861-2246-AFAF-28463CAE7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006" y="6373966"/>
            <a:ext cx="1078992" cy="483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63153-0B1A-442F-93E1-8801F57EA546}"/>
              </a:ext>
            </a:extLst>
          </p:cNvPr>
          <p:cNvSpPr txBox="1"/>
          <p:nvPr/>
        </p:nvSpPr>
        <p:spPr>
          <a:xfrm>
            <a:off x="507146" y="202839"/>
            <a:ext cx="655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 1: Fraud and real time reporting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E26A0-5E5E-4746-AE45-1B870AC04105}"/>
              </a:ext>
            </a:extLst>
          </p:cNvPr>
          <p:cNvSpPr/>
          <p:nvPr/>
        </p:nvSpPr>
        <p:spPr>
          <a:xfrm>
            <a:off x="-71807" y="2719117"/>
            <a:ext cx="1475072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029BC-9FFD-4207-978D-5B57AF44A34C}"/>
              </a:ext>
            </a:extLst>
          </p:cNvPr>
          <p:cNvSpPr/>
          <p:nvPr/>
        </p:nvSpPr>
        <p:spPr>
          <a:xfrm>
            <a:off x="4583453" y="2404982"/>
            <a:ext cx="1048493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Ingest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A8168-0FDD-4F0A-BD54-33352AEDC2CE}"/>
              </a:ext>
            </a:extLst>
          </p:cNvPr>
          <p:cNvSpPr/>
          <p:nvPr/>
        </p:nvSpPr>
        <p:spPr>
          <a:xfrm>
            <a:off x="10561814" y="2594756"/>
            <a:ext cx="1246511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49E73-A716-4B99-AFDD-AB108AE39C40}"/>
              </a:ext>
            </a:extLst>
          </p:cNvPr>
          <p:cNvSpPr/>
          <p:nvPr/>
        </p:nvSpPr>
        <p:spPr>
          <a:xfrm>
            <a:off x="6328491" y="2419797"/>
            <a:ext cx="1691389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69387-BA67-4C42-A912-060B8C795DD1}"/>
              </a:ext>
            </a:extLst>
          </p:cNvPr>
          <p:cNvSpPr/>
          <p:nvPr/>
        </p:nvSpPr>
        <p:spPr>
          <a:xfrm>
            <a:off x="9348929" y="3806687"/>
            <a:ext cx="831387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D45F7E-5186-4683-AE28-E534A8220863}"/>
              </a:ext>
            </a:extLst>
          </p:cNvPr>
          <p:cNvSpPr/>
          <p:nvPr/>
        </p:nvSpPr>
        <p:spPr>
          <a:xfrm>
            <a:off x="9129077" y="2408569"/>
            <a:ext cx="1246511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Consume</a:t>
            </a:r>
          </a:p>
        </p:txBody>
      </p:sp>
      <p:pic>
        <p:nvPicPr>
          <p:cNvPr id="21" name="Picture 2" descr="User (computing) - Wikipedia">
            <a:extLst>
              <a:ext uri="{FF2B5EF4-FFF2-40B4-BE49-F238E27FC236}">
                <a16:creationId xmlns:a16="http://schemas.microsoft.com/office/drawing/2014/main" id="{4B2F4B98-739E-4912-A4E4-BFF1BD7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853" y="3235065"/>
            <a:ext cx="693213" cy="69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4941EC-932B-4057-8056-66D8CD2F7F1B}"/>
              </a:ext>
            </a:extLst>
          </p:cNvPr>
          <p:cNvCxnSpPr>
            <a:cxnSpLocks/>
          </p:cNvCxnSpPr>
          <p:nvPr/>
        </p:nvCxnSpPr>
        <p:spPr>
          <a:xfrm rot="10800000">
            <a:off x="10344435" y="3639831"/>
            <a:ext cx="43475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Microsoft BI Tools: Azure Synapse Analytics">
            <a:extLst>
              <a:ext uri="{FF2B5EF4-FFF2-40B4-BE49-F238E27FC236}">
                <a16:creationId xmlns:a16="http://schemas.microsoft.com/office/drawing/2014/main" id="{C92B52AD-1CC6-464C-B7F9-9E367947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61" y="3218333"/>
            <a:ext cx="564826" cy="6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D8EED20-1107-4B20-9C63-5F1D638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17" y="3216862"/>
            <a:ext cx="54441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EE3B686-1121-4266-B2C9-10C96C774666}"/>
              </a:ext>
            </a:extLst>
          </p:cNvPr>
          <p:cNvSpPr/>
          <p:nvPr/>
        </p:nvSpPr>
        <p:spPr>
          <a:xfrm>
            <a:off x="6756097" y="3887527"/>
            <a:ext cx="1048493" cy="43088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Analytics </a:t>
            </a:r>
          </a:p>
        </p:txBody>
      </p:sp>
      <p:pic>
        <p:nvPicPr>
          <p:cNvPr id="1026" name="Picture 2" descr="Top reasons to migrate MongoDB to Cosmos DB - Neal Analytics">
            <a:extLst>
              <a:ext uri="{FF2B5EF4-FFF2-40B4-BE49-F238E27FC236}">
                <a16:creationId xmlns:a16="http://schemas.microsoft.com/office/drawing/2014/main" id="{E74FF519-C82D-4FD7-A364-F23DE74B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53" y="3219899"/>
            <a:ext cx="1110860" cy="5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58C5D7-A916-473A-BBAE-26143D672B03}"/>
              </a:ext>
            </a:extLst>
          </p:cNvPr>
          <p:cNvSpPr/>
          <p:nvPr/>
        </p:nvSpPr>
        <p:spPr>
          <a:xfrm>
            <a:off x="4583453" y="3967405"/>
            <a:ext cx="1048493" cy="2616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BF67712-3FA0-422C-85E1-B7307DA87932}"/>
              </a:ext>
            </a:extLst>
          </p:cNvPr>
          <p:cNvSpPr/>
          <p:nvPr/>
        </p:nvSpPr>
        <p:spPr>
          <a:xfrm>
            <a:off x="1516527" y="3533560"/>
            <a:ext cx="657166" cy="215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F333C8-215F-42D8-BD64-16F3CF67607F}"/>
              </a:ext>
            </a:extLst>
          </p:cNvPr>
          <p:cNvSpPr/>
          <p:nvPr/>
        </p:nvSpPr>
        <p:spPr>
          <a:xfrm>
            <a:off x="3569378" y="4049362"/>
            <a:ext cx="1048493" cy="6001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Cosmos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Transactional store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50E378A6-1159-4647-967D-453D2CC88A80}"/>
              </a:ext>
            </a:extLst>
          </p:cNvPr>
          <p:cNvSpPr/>
          <p:nvPr/>
        </p:nvSpPr>
        <p:spPr>
          <a:xfrm>
            <a:off x="7883822" y="3562099"/>
            <a:ext cx="978408" cy="206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ADF337-548C-40C7-9768-863746999FDF}"/>
              </a:ext>
            </a:extLst>
          </p:cNvPr>
          <p:cNvSpPr/>
          <p:nvPr/>
        </p:nvSpPr>
        <p:spPr>
          <a:xfrm>
            <a:off x="5694313" y="3777098"/>
            <a:ext cx="1048493" cy="11079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 HTAP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Link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Cosmos Analytical store</a:t>
            </a:r>
          </a:p>
        </p:txBody>
      </p:sp>
      <p:pic>
        <p:nvPicPr>
          <p:cNvPr id="6" name="Picture 2" descr="Consuming Azure Event Hubs Events With Kafka Connect - Code it Yourself...">
            <a:extLst>
              <a:ext uri="{FF2B5EF4-FFF2-40B4-BE49-F238E27FC236}">
                <a16:creationId xmlns:a16="http://schemas.microsoft.com/office/drawing/2014/main" id="{8C9B9243-FFEB-48F4-8211-C71E93B4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81" y="3218981"/>
            <a:ext cx="1311384" cy="7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9766-C634-41F6-9C41-59C26C344803}"/>
              </a:ext>
            </a:extLst>
          </p:cNvPr>
          <p:cNvSpPr txBox="1"/>
          <p:nvPr/>
        </p:nvSpPr>
        <p:spPr>
          <a:xfrm>
            <a:off x="-2349437" y="42453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Transactional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48BE46-7B22-49A2-8E16-CCAC990CC61D}"/>
              </a:ext>
            </a:extLst>
          </p:cNvPr>
          <p:cNvSpPr/>
          <p:nvPr/>
        </p:nvSpPr>
        <p:spPr>
          <a:xfrm>
            <a:off x="3685919" y="3534492"/>
            <a:ext cx="689748" cy="202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6" descr="ML Pipelines in Azure Machine Learning the right way | by Coussement Bruno  | datamindedbe | Medium">
            <a:extLst>
              <a:ext uri="{FF2B5EF4-FFF2-40B4-BE49-F238E27FC236}">
                <a16:creationId xmlns:a16="http://schemas.microsoft.com/office/drawing/2014/main" id="{46EDC4E1-5824-49BB-9F01-5F7A495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16" y="5170894"/>
            <a:ext cx="706165" cy="7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AE7ECB-033D-469B-9D73-EF92456AF9BF}"/>
              </a:ext>
            </a:extLst>
          </p:cNvPr>
          <p:cNvSpPr txBox="1"/>
          <p:nvPr/>
        </p:nvSpPr>
        <p:spPr>
          <a:xfrm>
            <a:off x="-147001" y="603023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ML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CC3483A-08CD-4244-B80F-BDE695F81933}"/>
              </a:ext>
            </a:extLst>
          </p:cNvPr>
          <p:cNvCxnSpPr>
            <a:cxnSpLocks/>
          </p:cNvCxnSpPr>
          <p:nvPr/>
        </p:nvCxnSpPr>
        <p:spPr>
          <a:xfrm rot="5400000">
            <a:off x="2513741" y="4556420"/>
            <a:ext cx="654813" cy="3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Left 45">
            <a:extLst>
              <a:ext uri="{FF2B5EF4-FFF2-40B4-BE49-F238E27FC236}">
                <a16:creationId xmlns:a16="http://schemas.microsoft.com/office/drawing/2014/main" id="{2BF80CAE-3A6C-4CB4-950B-4E4511A26071}"/>
              </a:ext>
            </a:extLst>
          </p:cNvPr>
          <p:cNvSpPr/>
          <p:nvPr/>
        </p:nvSpPr>
        <p:spPr>
          <a:xfrm>
            <a:off x="5846713" y="3560656"/>
            <a:ext cx="978408" cy="206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1D82A8-B488-4F74-AAA3-2C343E89E5BB}"/>
              </a:ext>
            </a:extLst>
          </p:cNvPr>
          <p:cNvSpPr/>
          <p:nvPr/>
        </p:nvSpPr>
        <p:spPr>
          <a:xfrm>
            <a:off x="2177691" y="2291444"/>
            <a:ext cx="14466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Logic app</a:t>
            </a:r>
          </a:p>
        </p:txBody>
      </p:sp>
      <p:pic>
        <p:nvPicPr>
          <p:cNvPr id="4098" name="Picture 2" descr="Pricing - Logic Apps | Microsoft Azure">
            <a:extLst>
              <a:ext uri="{FF2B5EF4-FFF2-40B4-BE49-F238E27FC236}">
                <a16:creationId xmlns:a16="http://schemas.microsoft.com/office/drawing/2014/main" id="{953650D2-E774-4106-BED9-2A829B8B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11" y="3379669"/>
            <a:ext cx="1409576" cy="7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8E3B78-3B01-4140-AF41-D7C479C482AA}"/>
              </a:ext>
            </a:extLst>
          </p:cNvPr>
          <p:cNvSpPr txBox="1"/>
          <p:nvPr/>
        </p:nvSpPr>
        <p:spPr>
          <a:xfrm>
            <a:off x="3602443" y="6232096"/>
            <a:ext cx="1365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Scientist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2E62FBA-BF53-4DA1-B57C-E2443CAC9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5051" y="5455286"/>
            <a:ext cx="1048493" cy="725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FD89A8-B3EB-445E-AEEA-97B5A98905B1}"/>
              </a:ext>
            </a:extLst>
          </p:cNvPr>
          <p:cNvSpPr/>
          <p:nvPr/>
        </p:nvSpPr>
        <p:spPr>
          <a:xfrm>
            <a:off x="2173693" y="2362617"/>
            <a:ext cx="5746874" cy="25419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8" descr="Hat Icon - Download in Colored Outline Style">
            <a:extLst>
              <a:ext uri="{FF2B5EF4-FFF2-40B4-BE49-F238E27FC236}">
                <a16:creationId xmlns:a16="http://schemas.microsoft.com/office/drawing/2014/main" id="{D151BCCF-79E6-462F-A676-A3A816D0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593" y="1344591"/>
            <a:ext cx="1255857" cy="12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711E44-1CEB-47DA-9C4A-BC123CBC6D80}"/>
              </a:ext>
            </a:extLst>
          </p:cNvPr>
          <p:cNvSpPr txBox="1"/>
          <p:nvPr/>
        </p:nvSpPr>
        <p:spPr>
          <a:xfrm>
            <a:off x="5538482" y="2093312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Engineer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4390DB-3CB8-479D-87AB-1C5A78DDBF4D}"/>
              </a:ext>
            </a:extLst>
          </p:cNvPr>
          <p:cNvSpPr/>
          <p:nvPr/>
        </p:nvSpPr>
        <p:spPr>
          <a:xfrm>
            <a:off x="9087716" y="3114996"/>
            <a:ext cx="1265573" cy="9456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Navy blue bowler hat icon - Free navy blue civilization icons">
            <a:extLst>
              <a:ext uri="{FF2B5EF4-FFF2-40B4-BE49-F238E27FC236}">
                <a16:creationId xmlns:a16="http://schemas.microsoft.com/office/drawing/2014/main" id="{4E9EF064-6760-4DA2-AE4F-9DEF3363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61" y="4245396"/>
            <a:ext cx="941694" cy="9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016350-602B-440E-BDC7-FD873F10458A}"/>
              </a:ext>
            </a:extLst>
          </p:cNvPr>
          <p:cNvSpPr txBox="1"/>
          <p:nvPr/>
        </p:nvSpPr>
        <p:spPr>
          <a:xfrm>
            <a:off x="9492417" y="5341734"/>
            <a:ext cx="1223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 Developer</a:t>
            </a:r>
          </a:p>
        </p:txBody>
      </p:sp>
      <p:pic>
        <p:nvPicPr>
          <p:cNvPr id="49" name="Picture 4" descr="Santa Hat Icon Cartoon Style, Style Icons, Cartoon Icons, Hat Icons PNG and  Vector with Transparent Background for Free Download">
            <a:extLst>
              <a:ext uri="{FF2B5EF4-FFF2-40B4-BE49-F238E27FC236}">
                <a16:creationId xmlns:a16="http://schemas.microsoft.com/office/drawing/2014/main" id="{62EB2D08-6F50-4399-9E33-1073E43D8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627" y="4229015"/>
            <a:ext cx="981599" cy="98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F5852C-F3A7-444D-A9EA-0FED09155A3E}"/>
              </a:ext>
            </a:extLst>
          </p:cNvPr>
          <p:cNvSpPr txBox="1"/>
          <p:nvPr/>
        </p:nvSpPr>
        <p:spPr>
          <a:xfrm>
            <a:off x="10561814" y="5365258"/>
            <a:ext cx="1665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to End Acceptance</a:t>
            </a:r>
          </a:p>
        </p:txBody>
      </p:sp>
      <p:pic>
        <p:nvPicPr>
          <p:cNvPr id="51" name="Picture 16" descr="Irish, saint patrick, green, ireland, leprechaun, tophat, hat icon -  Download on Iconfinder">
            <a:extLst>
              <a:ext uri="{FF2B5EF4-FFF2-40B4-BE49-F238E27FC236}">
                <a16:creationId xmlns:a16="http://schemas.microsoft.com/office/drawing/2014/main" id="{4599F501-FAB9-4FEC-AB16-A1412AB0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7" y="645430"/>
            <a:ext cx="978408" cy="9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FF0C92E-A369-4435-B5A2-5557914CA913}"/>
              </a:ext>
            </a:extLst>
          </p:cNvPr>
          <p:cNvSpPr txBox="1"/>
          <p:nvPr/>
        </p:nvSpPr>
        <p:spPr>
          <a:xfrm>
            <a:off x="526864" y="1615176"/>
            <a:ext cx="98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Owner</a:t>
            </a:r>
          </a:p>
        </p:txBody>
      </p:sp>
    </p:spTree>
    <p:extLst>
      <p:ext uri="{BB962C8B-B14F-4D97-AF65-F5344CB8AC3E}">
        <p14:creationId xmlns:p14="http://schemas.microsoft.com/office/powerpoint/2010/main" val="229764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32306-CDCD-473E-ADA4-EAAC2323F779}"/>
              </a:ext>
            </a:extLst>
          </p:cNvPr>
          <p:cNvSpPr txBox="1"/>
          <p:nvPr/>
        </p:nvSpPr>
        <p:spPr>
          <a:xfrm>
            <a:off x="2759826" y="2917767"/>
            <a:ext cx="5198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Technology Check</a:t>
            </a:r>
          </a:p>
        </p:txBody>
      </p:sp>
    </p:spTree>
    <p:extLst>
      <p:ext uri="{BB962C8B-B14F-4D97-AF65-F5344CB8AC3E}">
        <p14:creationId xmlns:p14="http://schemas.microsoft.com/office/powerpoint/2010/main" val="3750632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rish, saint patrick, green, ireland, leprechaun, tophat, hat icon -  Download on Iconfinder">
            <a:extLst>
              <a:ext uri="{FF2B5EF4-FFF2-40B4-BE49-F238E27FC236}">
                <a16:creationId xmlns:a16="http://schemas.microsoft.com/office/drawing/2014/main" id="{D496478E-325E-44D8-90F4-D990529F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62" y="2599213"/>
            <a:ext cx="1659574" cy="16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0D62A7-B1D7-4658-A657-814F5BB68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053544"/>
              </p:ext>
            </p:extLst>
          </p:nvPr>
        </p:nvGraphicFramePr>
        <p:xfrm>
          <a:off x="3533725" y="2222804"/>
          <a:ext cx="8503103" cy="2765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46DBC0-095D-4208-913C-4F8401EE9891}"/>
              </a:ext>
            </a:extLst>
          </p:cNvPr>
          <p:cNvSpPr txBox="1"/>
          <p:nvPr/>
        </p:nvSpPr>
        <p:spPr>
          <a:xfrm>
            <a:off x="1264667" y="449541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Owner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D3AF-DEBF-4CDF-8201-753402A71DFD}"/>
              </a:ext>
            </a:extLst>
          </p:cNvPr>
          <p:cNvSpPr txBox="1"/>
          <p:nvPr/>
        </p:nvSpPr>
        <p:spPr>
          <a:xfrm>
            <a:off x="1264667" y="6318031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Est. time 15 mins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D86F4-FE4E-4279-9C02-47D88713943A}"/>
              </a:ext>
            </a:extLst>
          </p:cNvPr>
          <p:cNvSpPr txBox="1"/>
          <p:nvPr/>
        </p:nvSpPr>
        <p:spPr>
          <a:xfrm>
            <a:off x="1560089" y="1829772"/>
            <a:ext cx="1532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Hat 1 </a:t>
            </a:r>
          </a:p>
        </p:txBody>
      </p:sp>
    </p:spTree>
    <p:extLst>
      <p:ext uri="{BB962C8B-B14F-4D97-AF65-F5344CB8AC3E}">
        <p14:creationId xmlns:p14="http://schemas.microsoft.com/office/powerpoint/2010/main" val="140152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05211C6-63BA-BB42-BBCF-8403394635B7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745E3D3-9861-2246-AFAF-28463CAE7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006" y="6373966"/>
            <a:ext cx="1078992" cy="483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B348C9-4241-4CB5-A91F-3537F4ABD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 rotWithShape="1">
          <a:blip r:embed="rId4"/>
          <a:srcRect t="14710" r="849"/>
          <a:stretch/>
        </p:blipFill>
        <p:spPr>
          <a:xfrm>
            <a:off x="3239033" y="101170"/>
            <a:ext cx="6172355" cy="29766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45B88-06CC-4DED-A117-EB388B652025}"/>
              </a:ext>
            </a:extLst>
          </p:cNvPr>
          <p:cNvSpPr txBox="1"/>
          <p:nvPr/>
        </p:nvSpPr>
        <p:spPr>
          <a:xfrm>
            <a:off x="492223" y="286021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 Study </a:t>
            </a:r>
          </a:p>
        </p:txBody>
      </p:sp>
      <p:graphicFrame>
        <p:nvGraphicFramePr>
          <p:cNvPr id="88" name="TextBox 1">
            <a:extLst>
              <a:ext uri="{FF2B5EF4-FFF2-40B4-BE49-F238E27FC236}">
                <a16:creationId xmlns:a16="http://schemas.microsoft.com/office/drawing/2014/main" id="{CC82D5F1-6804-4E41-BBA0-70A69FF75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170872"/>
              </p:ext>
            </p:extLst>
          </p:nvPr>
        </p:nvGraphicFramePr>
        <p:xfrm>
          <a:off x="421486" y="3178971"/>
          <a:ext cx="11372882" cy="328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188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05211C6-63BA-BB42-BBCF-8403394635B7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745E3D3-9861-2246-AFAF-28463CAE7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006" y="6373966"/>
            <a:ext cx="1078992" cy="483531"/>
          </a:xfrm>
          <a:prstGeom prst="rect">
            <a:avLst/>
          </a:prstGeom>
        </p:spPr>
      </p:pic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EC046019-4B77-4EC7-84AD-EA4507B14798}"/>
              </a:ext>
            </a:extLst>
          </p:cNvPr>
          <p:cNvGraphicFramePr/>
          <p:nvPr/>
        </p:nvGraphicFramePr>
        <p:xfrm>
          <a:off x="385596" y="3577456"/>
          <a:ext cx="10030613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4844CD-C448-4664-80EC-C031DC7E720D}"/>
              </a:ext>
            </a:extLst>
          </p:cNvPr>
          <p:cNvSpPr txBox="1"/>
          <p:nvPr/>
        </p:nvSpPr>
        <p:spPr>
          <a:xfrm>
            <a:off x="193410" y="211940"/>
            <a:ext cx="730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Case Study: 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Fraud and near real time reporting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D3300-5FB8-4547-A9DD-59E1E4411C4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782598" y="1449558"/>
            <a:ext cx="3951893" cy="155799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F28F6-407F-41A7-B47B-50FA6DFA1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2598" y="790576"/>
            <a:ext cx="209579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9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AE95F-FBCE-4813-857B-6C64571D27A6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7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Before you throw your hat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F9EAE-4EDC-422D-AEC9-6C81D457E60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Post the output artifacts on the group chat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Submit your response to the pole on the group chat </a:t>
            </a:r>
          </a:p>
          <a:p>
            <a:pPr marL="3429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Post any open questions on the chat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low, Proceed With Caution Sign">
            <a:extLst>
              <a:ext uri="{FF2B5EF4-FFF2-40B4-BE49-F238E27FC236}">
                <a16:creationId xmlns:a16="http://schemas.microsoft.com/office/drawing/2014/main" id="{DB5BEDE5-9619-4DC5-80E4-51512E967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89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0D62A7-B1D7-4658-A657-814F5BB68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107171"/>
              </p:ext>
            </p:extLst>
          </p:nvPr>
        </p:nvGraphicFramePr>
        <p:xfrm>
          <a:off x="4353844" y="1893783"/>
          <a:ext cx="7356973" cy="2891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EADD3AF-DEBF-4CDF-8201-753402A71DFD}"/>
              </a:ext>
            </a:extLst>
          </p:cNvPr>
          <p:cNvSpPr txBox="1"/>
          <p:nvPr/>
        </p:nvSpPr>
        <p:spPr>
          <a:xfrm>
            <a:off x="1264667" y="6318031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Est. time 90 mins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D86F4-FE4E-4279-9C02-47D88713943A}"/>
              </a:ext>
            </a:extLst>
          </p:cNvPr>
          <p:cNvSpPr txBox="1"/>
          <p:nvPr/>
        </p:nvSpPr>
        <p:spPr>
          <a:xfrm>
            <a:off x="1560089" y="1829772"/>
            <a:ext cx="1532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Hat 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66FB6-BA5A-48D1-BBBF-E31056708F00}"/>
              </a:ext>
            </a:extLst>
          </p:cNvPr>
          <p:cNvSpPr txBox="1"/>
          <p:nvPr/>
        </p:nvSpPr>
        <p:spPr>
          <a:xfrm>
            <a:off x="1547301" y="4230677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Scientist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EFC44-0909-4216-8223-13D012FB8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644" y="2762538"/>
            <a:ext cx="1933480" cy="13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00A22E2-6B0E-4A54-9C4B-DD064EAC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/>
            </a:b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736853-C58F-4096-87E3-9A22BD62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423" y="991608"/>
            <a:ext cx="11339774" cy="271549"/>
          </a:xfrm>
        </p:spPr>
        <p:txBody>
          <a:bodyPr/>
          <a:lstStyle/>
          <a:p>
            <a:r>
              <a:rPr lang="en-US" dirty="0"/>
              <a:t>Typical E2E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76C006-73E1-4215-82A3-17C8BCA7EFD1}"/>
              </a:ext>
            </a:extLst>
          </p:cNvPr>
          <p:cNvGrpSpPr/>
          <p:nvPr/>
        </p:nvGrpSpPr>
        <p:grpSpPr>
          <a:xfrm>
            <a:off x="648525" y="1590101"/>
            <a:ext cx="10810050" cy="3428388"/>
            <a:chOff x="648525" y="2196137"/>
            <a:chExt cx="11348980" cy="359930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2E4210D-0EDA-4B8D-BE0B-8C5E1B078276}"/>
                </a:ext>
              </a:extLst>
            </p:cNvPr>
            <p:cNvSpPr txBox="1"/>
            <p:nvPr/>
          </p:nvSpPr>
          <p:spPr>
            <a:xfrm>
              <a:off x="648525" y="5388583"/>
              <a:ext cx="973683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Prepare Data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DD44B2D-FF45-4537-960B-ECA7D602D8DB}"/>
                </a:ext>
              </a:extLst>
            </p:cNvPr>
            <p:cNvSpPr txBox="1"/>
            <p:nvPr/>
          </p:nvSpPr>
          <p:spPr>
            <a:xfrm>
              <a:off x="6518166" y="5388583"/>
              <a:ext cx="1674686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Register and </a:t>
              </a:r>
              <a:br>
                <a:rPr lang="en-US" sz="1399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Manage Model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568AAD-0428-42C0-96D0-5F31A86F8DE9}"/>
                </a:ext>
              </a:extLst>
            </p:cNvPr>
            <p:cNvSpPr txBox="1"/>
            <p:nvPr/>
          </p:nvSpPr>
          <p:spPr>
            <a:xfrm>
              <a:off x="4747503" y="5388583"/>
              <a:ext cx="1393666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Train &amp; </a:t>
              </a:r>
              <a:br>
                <a:rPr lang="en-US" sz="1399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Test Model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23BFDE-FC74-4D96-96BB-F4B43821C18E}"/>
                </a:ext>
              </a:extLst>
            </p:cNvPr>
            <p:cNvSpPr txBox="1"/>
            <p:nvPr/>
          </p:nvSpPr>
          <p:spPr>
            <a:xfrm>
              <a:off x="8826925" y="5388583"/>
              <a:ext cx="874686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Build Image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2A897C6-745D-47B5-8D61-59E73335F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25474" y="2965541"/>
              <a:ext cx="581953" cy="672257"/>
            </a:xfrm>
            <a:prstGeom prst="rect">
              <a:avLst/>
            </a:prstGeom>
          </p:spPr>
        </p:pic>
        <p:pic>
          <p:nvPicPr>
            <p:cNvPr id="63" name="Picture 10" descr="https://ih1.redbubble.net/image.361353434.1330/flat,800x800,075,f.jpg">
              <a:extLst>
                <a:ext uri="{FF2B5EF4-FFF2-40B4-BE49-F238E27FC236}">
                  <a16:creationId xmlns:a16="http://schemas.microsoft.com/office/drawing/2014/main" id="{E1C85BE1-7F23-4E03-B655-A3A6EF039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277" y="4091875"/>
              <a:ext cx="1181700" cy="40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B9ADC2-BB42-470D-8DDD-04BBD7D6881D}"/>
                </a:ext>
              </a:extLst>
            </p:cNvPr>
            <p:cNvSpPr txBox="1"/>
            <p:nvPr/>
          </p:nvSpPr>
          <p:spPr>
            <a:xfrm>
              <a:off x="2817564" y="3523816"/>
              <a:ext cx="985991" cy="54948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 anchor="t">
              <a:spAutoFit/>
            </a:bodyPr>
            <a:lstStyle/>
            <a:p>
              <a:pPr algn="ctr" defTabSz="91352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836" dirty="0">
                  <a:solidFill>
                    <a:srgbClr val="0078D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D0752F-22F0-4EBC-93D8-8B2074E9CF3E}"/>
                </a:ext>
              </a:extLst>
            </p:cNvPr>
            <p:cNvSpPr txBox="1"/>
            <p:nvPr/>
          </p:nvSpPr>
          <p:spPr>
            <a:xfrm>
              <a:off x="2523297" y="5388583"/>
              <a:ext cx="1574519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Build model </a:t>
              </a:r>
              <a:br>
                <a:rPr lang="en-US" sz="1399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(your favorite IDE)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DD00E5-506D-4EFF-BFC9-36E60CDC19A3}"/>
                </a:ext>
              </a:extLst>
            </p:cNvPr>
            <p:cNvSpPr txBox="1"/>
            <p:nvPr/>
          </p:nvSpPr>
          <p:spPr>
            <a:xfrm>
              <a:off x="10582003" y="5388583"/>
              <a:ext cx="1415502" cy="406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accent6">
                      <a:lumMod val="50000"/>
                    </a:schemeClr>
                  </a:solidFill>
                </a:defRPr>
              </a:lvl1pPr>
            </a:lstStyle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Deploy Service</a:t>
              </a:r>
            </a:p>
            <a:p>
              <a:pPr defTabSz="932384">
                <a:lnSpc>
                  <a:spcPct val="90000"/>
                </a:lnSpc>
                <a:defRPr/>
              </a:pPr>
              <a:r>
                <a:rPr lang="en-US" sz="1399" dirty="0">
                  <a:gradFill>
                    <a:gsLst>
                      <a:gs pos="40075">
                        <a:schemeClr val="accent2">
                          <a:lumMod val="50000"/>
                        </a:schemeClr>
                      </a:gs>
                      <a:gs pos="30000">
                        <a:schemeClr val="accent2">
                          <a:lumMod val="50000"/>
                        </a:schemeClr>
                      </a:gs>
                    </a:gsLst>
                    <a:lin ang="5400000" scaled="0"/>
                  </a:gradFill>
                  <a:latin typeface="Segoe UI"/>
                </a:rPr>
                <a:t>Monitor Model</a:t>
              </a:r>
            </a:p>
          </p:txBody>
        </p:sp>
        <p:sp>
          <p:nvSpPr>
            <p:cNvPr id="67" name="Rectangle 41">
              <a:extLst>
                <a:ext uri="{FF2B5EF4-FFF2-40B4-BE49-F238E27FC236}">
                  <a16:creationId xmlns:a16="http://schemas.microsoft.com/office/drawing/2014/main" id="{E879D260-861C-46F2-A05A-512B5AC16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26" y="2196137"/>
              <a:ext cx="969145" cy="32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3420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40" b="1" kern="0" dirty="0">
                  <a:solidFill>
                    <a:srgbClr val="0078D4"/>
                  </a:solidFill>
                  <a:latin typeface="Segoe UI Semibold" panose="020B0702040204020203" pitchFamily="34" charset="0"/>
                </a:rPr>
                <a:t>Prepare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639E6BF-C156-4D3B-88EE-DB8B900A5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2413" y="2264990"/>
              <a:ext cx="0" cy="1230308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7DC1DFE-16E0-4545-AD05-B30C84A46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3181" y="4332420"/>
              <a:ext cx="0" cy="96669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1E3F0101-4ECB-4C41-995A-F01EED0D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7810" y="2196137"/>
              <a:ext cx="5287698" cy="32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3420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40" b="1" kern="0" dirty="0">
                  <a:solidFill>
                    <a:srgbClr val="0078D4"/>
                  </a:solidFill>
                  <a:latin typeface="Segoe UI Semibold" panose="020B0702040204020203" pitchFamily="34" charset="0"/>
                </a:rPr>
                <a:t>Experiment</a:t>
              </a:r>
            </a:p>
          </p:txBody>
        </p:sp>
        <p:sp>
          <p:nvSpPr>
            <p:cNvPr id="71" name="Rectangle 41">
              <a:extLst>
                <a:ext uri="{FF2B5EF4-FFF2-40B4-BE49-F238E27FC236}">
                  <a16:creationId xmlns:a16="http://schemas.microsoft.com/office/drawing/2014/main" id="{01BD0CB8-D28E-4DDA-A2F4-C5D96C815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509" y="2196137"/>
              <a:ext cx="4607210" cy="320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3420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040" b="1" kern="0" dirty="0">
                  <a:solidFill>
                    <a:srgbClr val="0078D4"/>
                  </a:solidFill>
                  <a:latin typeface="Segoe UI Semibold" panose="020B0702040204020203" pitchFamily="34" charset="0"/>
                </a:rPr>
                <a:t>Deploy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0B50FA-5A51-42D7-99B6-22715D744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546" y="4199045"/>
              <a:ext cx="0" cy="1100066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9FE2B5A-1B67-4F59-8B42-9240941D4314}"/>
                </a:ext>
              </a:extLst>
            </p:cNvPr>
            <p:cNvCxnSpPr>
              <a:cxnSpLocks/>
            </p:cNvCxnSpPr>
            <p:nvPr/>
          </p:nvCxnSpPr>
          <p:spPr>
            <a:xfrm>
              <a:off x="5444335" y="3616350"/>
              <a:ext cx="0" cy="498329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BC5C198-8C59-49AB-8CD9-6998DA0437A0}"/>
                </a:ext>
              </a:extLst>
            </p:cNvPr>
            <p:cNvGrpSpPr/>
            <p:nvPr/>
          </p:nvGrpSpPr>
          <p:grpSpPr>
            <a:xfrm>
              <a:off x="5175416" y="4293599"/>
              <a:ext cx="526470" cy="524297"/>
              <a:chOff x="7643146" y="2995601"/>
              <a:chExt cx="270958" cy="269839"/>
            </a:xfrm>
          </p:grpSpPr>
          <p:sp>
            <p:nvSpPr>
              <p:cNvPr id="75" name="Freeform 78">
                <a:extLst>
                  <a:ext uri="{FF2B5EF4-FFF2-40B4-BE49-F238E27FC236}">
                    <a16:creationId xmlns:a16="http://schemas.microsoft.com/office/drawing/2014/main" id="{383C91D4-2E05-41EC-A725-E85A36807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736" y="3031430"/>
                <a:ext cx="201539" cy="200420"/>
              </a:xfrm>
              <a:custGeom>
                <a:avLst/>
                <a:gdLst>
                  <a:gd name="T0" fmla="*/ 75 w 83"/>
                  <a:gd name="T1" fmla="*/ 83 h 83"/>
                  <a:gd name="T2" fmla="*/ 8 w 83"/>
                  <a:gd name="T3" fmla="*/ 83 h 83"/>
                  <a:gd name="T4" fmla="*/ 0 w 83"/>
                  <a:gd name="T5" fmla="*/ 75 h 83"/>
                  <a:gd name="T6" fmla="*/ 0 w 83"/>
                  <a:gd name="T7" fmla="*/ 8 h 83"/>
                  <a:gd name="T8" fmla="*/ 8 w 83"/>
                  <a:gd name="T9" fmla="*/ 0 h 83"/>
                  <a:gd name="T10" fmla="*/ 75 w 83"/>
                  <a:gd name="T11" fmla="*/ 0 h 83"/>
                  <a:gd name="T12" fmla="*/ 83 w 83"/>
                  <a:gd name="T13" fmla="*/ 8 h 83"/>
                  <a:gd name="T14" fmla="*/ 83 w 83"/>
                  <a:gd name="T15" fmla="*/ 75 h 83"/>
                  <a:gd name="T16" fmla="*/ 75 w 83"/>
                  <a:gd name="T1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3">
                    <a:moveTo>
                      <a:pt x="75" y="83"/>
                    </a:moveTo>
                    <a:cubicBezTo>
                      <a:pt x="8" y="83"/>
                      <a:pt x="8" y="83"/>
                      <a:pt x="8" y="83"/>
                    </a:cubicBezTo>
                    <a:cubicBezTo>
                      <a:pt x="4" y="83"/>
                      <a:pt x="0" y="79"/>
                      <a:pt x="0" y="7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0" y="0"/>
                      <a:pt x="83" y="3"/>
                      <a:pt x="83" y="8"/>
                    </a:cubicBezTo>
                    <a:cubicBezTo>
                      <a:pt x="83" y="75"/>
                      <a:pt x="83" y="75"/>
                      <a:pt x="83" y="75"/>
                    </a:cubicBezTo>
                    <a:cubicBezTo>
                      <a:pt x="83" y="79"/>
                      <a:pt x="80" y="83"/>
                      <a:pt x="75" y="8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6" name="Line 79">
                <a:extLst>
                  <a:ext uri="{FF2B5EF4-FFF2-40B4-BE49-F238E27FC236}">
                    <a16:creationId xmlns:a16="http://schemas.microsoft.com/office/drawing/2014/main" id="{41C840AF-7F0D-4820-8A77-7E3B254D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09206" y="2995601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7" name="Line 80">
                <a:extLst>
                  <a:ext uri="{FF2B5EF4-FFF2-40B4-BE49-F238E27FC236}">
                    <a16:creationId xmlns:a16="http://schemas.microsoft.com/office/drawing/2014/main" id="{3E84AFCC-9C6F-4417-B816-2442EC7A87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796" y="2995601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78" name="Line 81">
                <a:extLst>
                  <a:ext uri="{FF2B5EF4-FFF2-40B4-BE49-F238E27FC236}">
                    <a16:creationId xmlns:a16="http://schemas.microsoft.com/office/drawing/2014/main" id="{C64AA42D-A8E0-43EC-BAAF-BF42A0023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78625" y="2995601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0" name="Line 82">
                <a:extLst>
                  <a:ext uri="{FF2B5EF4-FFF2-40B4-BE49-F238E27FC236}">
                    <a16:creationId xmlns:a16="http://schemas.microsoft.com/office/drawing/2014/main" id="{F0F8DCE9-590C-447E-ADB1-E3168719B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2215" y="2995601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1" name="Line 83">
                <a:extLst>
                  <a:ext uri="{FF2B5EF4-FFF2-40B4-BE49-F238E27FC236}">
                    <a16:creationId xmlns:a16="http://schemas.microsoft.com/office/drawing/2014/main" id="{C36E78A8-DE02-4A3E-A52F-E512C4B67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46924" y="2995601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3" name="Line 84">
                <a:extLst>
                  <a:ext uri="{FF2B5EF4-FFF2-40B4-BE49-F238E27FC236}">
                    <a16:creationId xmlns:a16="http://schemas.microsoft.com/office/drawing/2014/main" id="{7DD7DB1C-D7E8-4D35-BCA5-E35B69ADA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82753" y="3060542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4" name="Line 85">
                <a:extLst>
                  <a:ext uri="{FF2B5EF4-FFF2-40B4-BE49-F238E27FC236}">
                    <a16:creationId xmlns:a16="http://schemas.microsoft.com/office/drawing/2014/main" id="{6BEB5A42-8575-4DE4-AF20-FF4D5BFFC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82753" y="3096371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7" name="Line 86">
                <a:extLst>
                  <a:ext uri="{FF2B5EF4-FFF2-40B4-BE49-F238E27FC236}">
                    <a16:creationId xmlns:a16="http://schemas.microsoft.com/office/drawing/2014/main" id="{0CAB0E0D-3D01-49A4-BA0F-FE681E7B51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82753" y="3129961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8" name="Line 87">
                <a:extLst>
                  <a:ext uri="{FF2B5EF4-FFF2-40B4-BE49-F238E27FC236}">
                    <a16:creationId xmlns:a16="http://schemas.microsoft.com/office/drawing/2014/main" id="{22F17154-849A-4003-9AF7-ED7374166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82753" y="3164670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4" name="Line 88">
                <a:extLst>
                  <a:ext uri="{FF2B5EF4-FFF2-40B4-BE49-F238E27FC236}">
                    <a16:creationId xmlns:a16="http://schemas.microsoft.com/office/drawing/2014/main" id="{0FF72E47-18C4-4264-8913-D6B446F5D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882753" y="3200500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4" name="Line 89">
                <a:extLst>
                  <a:ext uri="{FF2B5EF4-FFF2-40B4-BE49-F238E27FC236}">
                    <a16:creationId xmlns:a16="http://schemas.microsoft.com/office/drawing/2014/main" id="{5E59A94D-65D9-4438-8064-EC028E729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43146" y="3060542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5" name="Line 90">
                <a:extLst>
                  <a:ext uri="{FF2B5EF4-FFF2-40B4-BE49-F238E27FC236}">
                    <a16:creationId xmlns:a16="http://schemas.microsoft.com/office/drawing/2014/main" id="{8BE903FF-F78C-4A44-B19F-397AC6CF4B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43146" y="3096371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6" name="Line 91">
                <a:extLst>
                  <a:ext uri="{FF2B5EF4-FFF2-40B4-BE49-F238E27FC236}">
                    <a16:creationId xmlns:a16="http://schemas.microsoft.com/office/drawing/2014/main" id="{FF553173-20B7-4AB5-9F03-93F9BA745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43146" y="3129961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8" name="Line 92">
                <a:extLst>
                  <a:ext uri="{FF2B5EF4-FFF2-40B4-BE49-F238E27FC236}">
                    <a16:creationId xmlns:a16="http://schemas.microsoft.com/office/drawing/2014/main" id="{D61A4021-6F31-4797-811E-FD272BB98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43146" y="3164670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9" name="Line 93">
                <a:extLst>
                  <a:ext uri="{FF2B5EF4-FFF2-40B4-BE49-F238E27FC236}">
                    <a16:creationId xmlns:a16="http://schemas.microsoft.com/office/drawing/2014/main" id="{90E94F50-7734-4DA1-9136-611644909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43146" y="3200500"/>
                <a:ext cx="31351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0" name="Line 94">
                <a:extLst>
                  <a:ext uri="{FF2B5EF4-FFF2-40B4-BE49-F238E27FC236}">
                    <a16:creationId xmlns:a16="http://schemas.microsoft.com/office/drawing/2014/main" id="{4340FDE1-C939-4907-924F-2A940AF24D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09206" y="3234089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1" name="Line 95">
                <a:extLst>
                  <a:ext uri="{FF2B5EF4-FFF2-40B4-BE49-F238E27FC236}">
                    <a16:creationId xmlns:a16="http://schemas.microsoft.com/office/drawing/2014/main" id="{4CA1B6FC-CDEC-44D9-BE05-B1140492C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42796" y="3234089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2" name="Line 96">
                <a:extLst>
                  <a:ext uri="{FF2B5EF4-FFF2-40B4-BE49-F238E27FC236}">
                    <a16:creationId xmlns:a16="http://schemas.microsoft.com/office/drawing/2014/main" id="{35CC0FB0-8E04-4922-B2E3-00DD6CC79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78625" y="3234089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3" name="Line 97">
                <a:extLst>
                  <a:ext uri="{FF2B5EF4-FFF2-40B4-BE49-F238E27FC236}">
                    <a16:creationId xmlns:a16="http://schemas.microsoft.com/office/drawing/2014/main" id="{1D21ED37-45B9-4C9B-94EC-023F0537C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12215" y="3234089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4" name="Line 98">
                <a:extLst>
                  <a:ext uri="{FF2B5EF4-FFF2-40B4-BE49-F238E27FC236}">
                    <a16:creationId xmlns:a16="http://schemas.microsoft.com/office/drawing/2014/main" id="{DE908B1A-C3A4-4111-81DE-C4E030C7E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46924" y="3234089"/>
                <a:ext cx="0" cy="31351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10" tIns="36206" rIns="72410" bIns="36206" numCol="1" anchor="t" anchorCtr="0" compatLnSpc="1">
                <a:prstTxWarp prst="textNoShape">
                  <a:avLst/>
                </a:prstTxWarp>
              </a:bodyPr>
              <a:lstStyle/>
              <a:p>
                <a:pPr defTabSz="896042">
                  <a:defRPr/>
                </a:pPr>
                <a:endParaRPr lang="en-US" sz="942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E916AFD-3427-49A2-B995-211EA001D52F}"/>
                </a:ext>
              </a:extLst>
            </p:cNvPr>
            <p:cNvGrpSpPr/>
            <p:nvPr/>
          </p:nvGrpSpPr>
          <p:grpSpPr>
            <a:xfrm>
              <a:off x="5098002" y="2791139"/>
              <a:ext cx="674392" cy="674392"/>
              <a:chOff x="6064661" y="2331652"/>
              <a:chExt cx="674488" cy="674488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2255E810-85B8-46F8-8EE9-E5481BB1675A}"/>
                  </a:ext>
                </a:extLst>
              </p:cNvPr>
              <p:cNvGrpSpPr/>
              <p:nvPr/>
            </p:nvGrpSpPr>
            <p:grpSpPr>
              <a:xfrm>
                <a:off x="6064661" y="2331652"/>
                <a:ext cx="674488" cy="674488"/>
                <a:chOff x="6064661" y="2331652"/>
                <a:chExt cx="674488" cy="674488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A3F486E7-F456-4ECD-950E-0A41E983D8BD}"/>
                    </a:ext>
                  </a:extLst>
                </p:cNvPr>
                <p:cNvSpPr/>
                <p:nvPr/>
              </p:nvSpPr>
              <p:spPr bwMode="auto">
                <a:xfrm>
                  <a:off x="6211116" y="2331652"/>
                  <a:ext cx="381577" cy="674488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0D53E733-5F21-4FE3-AF06-D6A43F0DDE76}"/>
                    </a:ext>
                  </a:extLst>
                </p:cNvPr>
                <p:cNvSpPr/>
                <p:nvPr/>
              </p:nvSpPr>
              <p:spPr bwMode="auto">
                <a:xfrm rot="3600000">
                  <a:off x="6211116" y="2328651"/>
                  <a:ext cx="381577" cy="674488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0587B817-34E7-47C1-AC69-6D7F6CC2FCF0}"/>
                    </a:ext>
                  </a:extLst>
                </p:cNvPr>
                <p:cNvSpPr/>
                <p:nvPr/>
              </p:nvSpPr>
              <p:spPr bwMode="auto">
                <a:xfrm rot="18000000">
                  <a:off x="6211116" y="2328651"/>
                  <a:ext cx="381577" cy="674488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C6D670E-0C1E-4235-A8CA-CFDF239FA6B2}"/>
                  </a:ext>
                </a:extLst>
              </p:cNvPr>
              <p:cNvSpPr/>
              <p:nvPr/>
            </p:nvSpPr>
            <p:spPr bwMode="auto">
              <a:xfrm>
                <a:off x="6301928" y="2568919"/>
                <a:ext cx="199955" cy="199955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D83E69C-26BD-4719-ABA3-604914B5FC56}"/>
                </a:ext>
              </a:extLst>
            </p:cNvPr>
            <p:cNvGrpSpPr/>
            <p:nvPr/>
          </p:nvGrpSpPr>
          <p:grpSpPr>
            <a:xfrm>
              <a:off x="10735685" y="3616350"/>
              <a:ext cx="644140" cy="570726"/>
              <a:chOff x="10902845" y="2693238"/>
              <a:chExt cx="644231" cy="570807"/>
            </a:xfrm>
          </p:grpSpPr>
          <p:sp>
            <p:nvSpPr>
              <p:cNvPr id="124" name="Freeform 146">
                <a:extLst>
                  <a:ext uri="{FF2B5EF4-FFF2-40B4-BE49-F238E27FC236}">
                    <a16:creationId xmlns:a16="http://schemas.microsoft.com/office/drawing/2014/main" id="{2936A78F-488C-4464-976E-66B2E36758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60" b="1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9DD8CB1-BD97-4D35-B040-A329522E8E8D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4C8D6AAE-BEBC-4129-8C50-42AFFA2766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45742" y="2947705"/>
                <a:ext cx="0" cy="31634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4279932-207A-4617-B1DD-A2388D41E295}"/>
                </a:ext>
              </a:extLst>
            </p:cNvPr>
            <p:cNvGrpSpPr/>
            <p:nvPr/>
          </p:nvGrpSpPr>
          <p:grpSpPr>
            <a:xfrm>
              <a:off x="919716" y="4164262"/>
              <a:ext cx="501369" cy="511032"/>
              <a:chOff x="7158422" y="1607015"/>
              <a:chExt cx="2726357" cy="2778897"/>
            </a:xfrm>
            <a:solidFill>
              <a:schemeClr val="bg1"/>
            </a:solidFill>
          </p:grpSpPr>
          <p:sp>
            <p:nvSpPr>
              <p:cNvPr id="128" name="Freeform 242">
                <a:extLst>
                  <a:ext uri="{FF2B5EF4-FFF2-40B4-BE49-F238E27FC236}">
                    <a16:creationId xmlns:a16="http://schemas.microsoft.com/office/drawing/2014/main" id="{26BB978A-122B-40BA-A04B-B31CBC1EE029}"/>
                  </a:ext>
                </a:extLst>
              </p:cNvPr>
              <p:cNvSpPr/>
              <p:nvPr/>
            </p:nvSpPr>
            <p:spPr bwMode="auto">
              <a:xfrm>
                <a:off x="7158422" y="2971800"/>
                <a:ext cx="2726357" cy="1414112"/>
              </a:xfrm>
              <a:custGeom>
                <a:avLst/>
                <a:gdLst>
                  <a:gd name="connsiteX0" fmla="*/ 1363179 w 2726357"/>
                  <a:gd name="connsiteY0" fmla="*/ 0 h 1414112"/>
                  <a:gd name="connsiteX1" fmla="*/ 1859701 w 2726357"/>
                  <a:gd name="connsiteY1" fmla="*/ 257537 h 1414112"/>
                  <a:gd name="connsiteX2" fmla="*/ 2722177 w 2726357"/>
                  <a:gd name="connsiteY2" fmla="*/ 257537 h 1414112"/>
                  <a:gd name="connsiteX3" fmla="*/ 2722177 w 2726357"/>
                  <a:gd name="connsiteY3" fmla="*/ 704888 h 1414112"/>
                  <a:gd name="connsiteX4" fmla="*/ 2726357 w 2726357"/>
                  <a:gd name="connsiteY4" fmla="*/ 707056 h 1414112"/>
                  <a:gd name="connsiteX5" fmla="*/ 1363179 w 2726357"/>
                  <a:gd name="connsiteY5" fmla="*/ 1414112 h 1414112"/>
                  <a:gd name="connsiteX6" fmla="*/ 3650 w 2726357"/>
                  <a:gd name="connsiteY6" fmla="*/ 708949 h 1414112"/>
                  <a:gd name="connsiteX7" fmla="*/ 1202 w 2726357"/>
                  <a:gd name="connsiteY7" fmla="*/ 708949 h 1414112"/>
                  <a:gd name="connsiteX8" fmla="*/ 1202 w 2726357"/>
                  <a:gd name="connsiteY8" fmla="*/ 707680 h 1414112"/>
                  <a:gd name="connsiteX9" fmla="*/ 0 w 2726357"/>
                  <a:gd name="connsiteY9" fmla="*/ 707056 h 1414112"/>
                  <a:gd name="connsiteX10" fmla="*/ 1202 w 2726357"/>
                  <a:gd name="connsiteY10" fmla="*/ 706433 h 1414112"/>
                  <a:gd name="connsiteX11" fmla="*/ 1202 w 2726357"/>
                  <a:gd name="connsiteY11" fmla="*/ 257537 h 1414112"/>
                  <a:gd name="connsiteX12" fmla="*/ 866657 w 2726357"/>
                  <a:gd name="connsiteY12" fmla="*/ 257537 h 141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6357" h="1414112">
                    <a:moveTo>
                      <a:pt x="1363179" y="0"/>
                    </a:moveTo>
                    <a:lnTo>
                      <a:pt x="1859701" y="257537"/>
                    </a:lnTo>
                    <a:lnTo>
                      <a:pt x="2722177" y="257537"/>
                    </a:lnTo>
                    <a:lnTo>
                      <a:pt x="2722177" y="704888"/>
                    </a:lnTo>
                    <a:lnTo>
                      <a:pt x="2726357" y="707056"/>
                    </a:lnTo>
                    <a:lnTo>
                      <a:pt x="1363179" y="1414112"/>
                    </a:lnTo>
                    <a:lnTo>
                      <a:pt x="3650" y="708949"/>
                    </a:lnTo>
                    <a:lnTo>
                      <a:pt x="1202" y="708949"/>
                    </a:lnTo>
                    <a:lnTo>
                      <a:pt x="1202" y="707680"/>
                    </a:lnTo>
                    <a:lnTo>
                      <a:pt x="0" y="707056"/>
                    </a:lnTo>
                    <a:lnTo>
                      <a:pt x="1202" y="706433"/>
                    </a:lnTo>
                    <a:lnTo>
                      <a:pt x="1202" y="257537"/>
                    </a:lnTo>
                    <a:lnTo>
                      <a:pt x="866657" y="257537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/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9" name="Diamond 128">
                <a:extLst>
                  <a:ext uri="{FF2B5EF4-FFF2-40B4-BE49-F238E27FC236}">
                    <a16:creationId xmlns:a16="http://schemas.microsoft.com/office/drawing/2014/main" id="{28F07F75-8307-44CC-BB84-0E37A580D1E5}"/>
                  </a:ext>
                </a:extLst>
              </p:cNvPr>
              <p:cNvSpPr/>
              <p:nvPr/>
            </p:nvSpPr>
            <p:spPr bwMode="auto">
              <a:xfrm>
                <a:off x="7158422" y="2521415"/>
                <a:ext cx="2726357" cy="1414112"/>
              </a:xfrm>
              <a:prstGeom prst="diamond">
                <a:avLst/>
              </a:pr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Freeform 243">
                <a:extLst>
                  <a:ext uri="{FF2B5EF4-FFF2-40B4-BE49-F238E27FC236}">
                    <a16:creationId xmlns:a16="http://schemas.microsoft.com/office/drawing/2014/main" id="{E0363325-1F24-44CC-89A1-7C5CD9CE015E}"/>
                  </a:ext>
                </a:extLst>
              </p:cNvPr>
              <p:cNvSpPr/>
              <p:nvPr/>
            </p:nvSpPr>
            <p:spPr bwMode="auto">
              <a:xfrm>
                <a:off x="7158422" y="2057400"/>
                <a:ext cx="2726357" cy="1414112"/>
              </a:xfrm>
              <a:custGeom>
                <a:avLst/>
                <a:gdLst>
                  <a:gd name="connsiteX0" fmla="*/ 1363179 w 2726357"/>
                  <a:gd name="connsiteY0" fmla="*/ 0 h 1414112"/>
                  <a:gd name="connsiteX1" fmla="*/ 1859701 w 2726357"/>
                  <a:gd name="connsiteY1" fmla="*/ 257537 h 1414112"/>
                  <a:gd name="connsiteX2" fmla="*/ 2722177 w 2726357"/>
                  <a:gd name="connsiteY2" fmla="*/ 257537 h 1414112"/>
                  <a:gd name="connsiteX3" fmla="*/ 2722177 w 2726357"/>
                  <a:gd name="connsiteY3" fmla="*/ 704888 h 1414112"/>
                  <a:gd name="connsiteX4" fmla="*/ 2726357 w 2726357"/>
                  <a:gd name="connsiteY4" fmla="*/ 707056 h 1414112"/>
                  <a:gd name="connsiteX5" fmla="*/ 1363179 w 2726357"/>
                  <a:gd name="connsiteY5" fmla="*/ 1414112 h 1414112"/>
                  <a:gd name="connsiteX6" fmla="*/ 3650 w 2726357"/>
                  <a:gd name="connsiteY6" fmla="*/ 708949 h 1414112"/>
                  <a:gd name="connsiteX7" fmla="*/ 1202 w 2726357"/>
                  <a:gd name="connsiteY7" fmla="*/ 708949 h 1414112"/>
                  <a:gd name="connsiteX8" fmla="*/ 1202 w 2726357"/>
                  <a:gd name="connsiteY8" fmla="*/ 707680 h 1414112"/>
                  <a:gd name="connsiteX9" fmla="*/ 0 w 2726357"/>
                  <a:gd name="connsiteY9" fmla="*/ 707056 h 1414112"/>
                  <a:gd name="connsiteX10" fmla="*/ 1202 w 2726357"/>
                  <a:gd name="connsiteY10" fmla="*/ 706433 h 1414112"/>
                  <a:gd name="connsiteX11" fmla="*/ 1202 w 2726357"/>
                  <a:gd name="connsiteY11" fmla="*/ 257537 h 1414112"/>
                  <a:gd name="connsiteX12" fmla="*/ 866657 w 2726357"/>
                  <a:gd name="connsiteY12" fmla="*/ 257537 h 1414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6357" h="1414112">
                    <a:moveTo>
                      <a:pt x="1363179" y="0"/>
                    </a:moveTo>
                    <a:lnTo>
                      <a:pt x="1859701" y="257537"/>
                    </a:lnTo>
                    <a:lnTo>
                      <a:pt x="2722177" y="257537"/>
                    </a:lnTo>
                    <a:lnTo>
                      <a:pt x="2722177" y="704888"/>
                    </a:lnTo>
                    <a:lnTo>
                      <a:pt x="2726357" y="707056"/>
                    </a:lnTo>
                    <a:lnTo>
                      <a:pt x="1363179" y="1414112"/>
                    </a:lnTo>
                    <a:lnTo>
                      <a:pt x="3650" y="708949"/>
                    </a:lnTo>
                    <a:lnTo>
                      <a:pt x="1202" y="708949"/>
                    </a:lnTo>
                    <a:lnTo>
                      <a:pt x="1202" y="707680"/>
                    </a:lnTo>
                    <a:lnTo>
                      <a:pt x="0" y="707056"/>
                    </a:lnTo>
                    <a:lnTo>
                      <a:pt x="1202" y="706433"/>
                    </a:lnTo>
                    <a:lnTo>
                      <a:pt x="1202" y="257537"/>
                    </a:lnTo>
                    <a:lnTo>
                      <a:pt x="866657" y="257537"/>
                    </a:lnTo>
                    <a:close/>
                  </a:path>
                </a:pathLst>
              </a:custGeom>
              <a:grp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224"/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31" name="Diamond 130">
                <a:extLst>
                  <a:ext uri="{FF2B5EF4-FFF2-40B4-BE49-F238E27FC236}">
                    <a16:creationId xmlns:a16="http://schemas.microsoft.com/office/drawing/2014/main" id="{65F34F6C-662D-4917-9847-CBDAB3FA24F9}"/>
                  </a:ext>
                </a:extLst>
              </p:cNvPr>
              <p:cNvSpPr/>
              <p:nvPr/>
            </p:nvSpPr>
            <p:spPr bwMode="auto">
              <a:xfrm>
                <a:off x="7158422" y="1607015"/>
                <a:ext cx="2726357" cy="1414112"/>
              </a:xfrm>
              <a:prstGeom prst="diamond">
                <a:avLst/>
              </a:pr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2" name="Freeform: Shape 830">
              <a:extLst>
                <a:ext uri="{FF2B5EF4-FFF2-40B4-BE49-F238E27FC236}">
                  <a16:creationId xmlns:a16="http://schemas.microsoft.com/office/drawing/2014/main" id="{55459B66-0CAF-4BF8-84D3-F1AA8121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681" y="3237676"/>
              <a:ext cx="450538" cy="613234"/>
            </a:xfrm>
            <a:custGeom>
              <a:avLst/>
              <a:gdLst>
                <a:gd name="connsiteX0" fmla="*/ 1913 w 3330348"/>
                <a:gd name="connsiteY0" fmla="*/ 3068274 h 4532979"/>
                <a:gd name="connsiteX1" fmla="*/ 33829 w 3330348"/>
                <a:gd name="connsiteY1" fmla="*/ 3129345 h 4532979"/>
                <a:gd name="connsiteX2" fmla="*/ 1665174 w 3330348"/>
                <a:gd name="connsiteY2" fmla="*/ 3385824 h 4532979"/>
                <a:gd name="connsiteX3" fmla="*/ 3296519 w 3330348"/>
                <a:gd name="connsiteY3" fmla="*/ 3129345 h 4532979"/>
                <a:gd name="connsiteX4" fmla="*/ 3328434 w 3330348"/>
                <a:gd name="connsiteY4" fmla="*/ 3068274 h 4532979"/>
                <a:gd name="connsiteX5" fmla="*/ 3330348 w 3330348"/>
                <a:gd name="connsiteY5" fmla="*/ 4211766 h 4532979"/>
                <a:gd name="connsiteX6" fmla="*/ 1665174 w 3330348"/>
                <a:gd name="connsiteY6" fmla="*/ 4532979 h 4532979"/>
                <a:gd name="connsiteX7" fmla="*/ 0 w 3330348"/>
                <a:gd name="connsiteY7" fmla="*/ 4211766 h 4532979"/>
                <a:gd name="connsiteX8" fmla="*/ 1913 w 3330348"/>
                <a:gd name="connsiteY8" fmla="*/ 3068274 h 4532979"/>
                <a:gd name="connsiteX9" fmla="*/ 1913 w 3330348"/>
                <a:gd name="connsiteY9" fmla="*/ 1762531 h 4532979"/>
                <a:gd name="connsiteX10" fmla="*/ 33829 w 3330348"/>
                <a:gd name="connsiteY10" fmla="*/ 1823602 h 4532979"/>
                <a:gd name="connsiteX11" fmla="*/ 1665174 w 3330348"/>
                <a:gd name="connsiteY11" fmla="*/ 2080081 h 4532979"/>
                <a:gd name="connsiteX12" fmla="*/ 3296519 w 3330348"/>
                <a:gd name="connsiteY12" fmla="*/ 1823602 h 4532979"/>
                <a:gd name="connsiteX13" fmla="*/ 3328434 w 3330348"/>
                <a:gd name="connsiteY13" fmla="*/ 1762531 h 4532979"/>
                <a:gd name="connsiteX14" fmla="*/ 3330348 w 3330348"/>
                <a:gd name="connsiteY14" fmla="*/ 2906023 h 4532979"/>
                <a:gd name="connsiteX15" fmla="*/ 1665174 w 3330348"/>
                <a:gd name="connsiteY15" fmla="*/ 3227236 h 4532979"/>
                <a:gd name="connsiteX16" fmla="*/ 0 w 3330348"/>
                <a:gd name="connsiteY16" fmla="*/ 2906023 h 4532979"/>
                <a:gd name="connsiteX17" fmla="*/ 1913 w 3330348"/>
                <a:gd name="connsiteY17" fmla="*/ 1762531 h 4532979"/>
                <a:gd name="connsiteX18" fmla="*/ 1913 w 3330348"/>
                <a:gd name="connsiteY18" fmla="*/ 456788 h 4532979"/>
                <a:gd name="connsiteX19" fmla="*/ 33829 w 3330348"/>
                <a:gd name="connsiteY19" fmla="*/ 517859 h 4532979"/>
                <a:gd name="connsiteX20" fmla="*/ 1665174 w 3330348"/>
                <a:gd name="connsiteY20" fmla="*/ 774338 h 4532979"/>
                <a:gd name="connsiteX21" fmla="*/ 3296519 w 3330348"/>
                <a:gd name="connsiteY21" fmla="*/ 517859 h 4532979"/>
                <a:gd name="connsiteX22" fmla="*/ 3328434 w 3330348"/>
                <a:gd name="connsiteY22" fmla="*/ 456788 h 4532979"/>
                <a:gd name="connsiteX23" fmla="*/ 3330348 w 3330348"/>
                <a:gd name="connsiteY23" fmla="*/ 1600280 h 4532979"/>
                <a:gd name="connsiteX24" fmla="*/ 1665174 w 3330348"/>
                <a:gd name="connsiteY24" fmla="*/ 1921493 h 4532979"/>
                <a:gd name="connsiteX25" fmla="*/ 0 w 3330348"/>
                <a:gd name="connsiteY25" fmla="*/ 1600280 h 4532979"/>
                <a:gd name="connsiteX26" fmla="*/ 1913 w 3330348"/>
                <a:gd name="connsiteY26" fmla="*/ 456788 h 4532979"/>
                <a:gd name="connsiteX27" fmla="*/ 1665174 w 3330348"/>
                <a:gd name="connsiteY27" fmla="*/ 0 h 4532979"/>
                <a:gd name="connsiteX28" fmla="*/ 3267703 w 3330348"/>
                <a:gd name="connsiteY28" fmla="*/ 309127 h 4532979"/>
                <a:gd name="connsiteX29" fmla="*/ 1665174 w 3330348"/>
                <a:gd name="connsiteY29" fmla="*/ 618254 h 4532979"/>
                <a:gd name="connsiteX30" fmla="*/ 62645 w 3330348"/>
                <a:gd name="connsiteY30" fmla="*/ 309127 h 4532979"/>
                <a:gd name="connsiteX31" fmla="*/ 1665174 w 3330348"/>
                <a:gd name="connsiteY31" fmla="*/ 0 h 453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30348" h="4532979">
                  <a:moveTo>
                    <a:pt x="1913" y="3068274"/>
                  </a:moveTo>
                  <a:cubicBezTo>
                    <a:pt x="12552" y="3088631"/>
                    <a:pt x="12431" y="3109172"/>
                    <a:pt x="33829" y="3129345"/>
                  </a:cubicBezTo>
                  <a:cubicBezTo>
                    <a:pt x="189101" y="3275719"/>
                    <a:pt x="860482" y="3385824"/>
                    <a:pt x="1665174" y="3385824"/>
                  </a:cubicBezTo>
                  <a:cubicBezTo>
                    <a:pt x="2469867" y="3385824"/>
                    <a:pt x="3141247" y="3275719"/>
                    <a:pt x="3296519" y="3129345"/>
                  </a:cubicBezTo>
                  <a:cubicBezTo>
                    <a:pt x="3312446" y="3112160"/>
                    <a:pt x="3317796" y="3088631"/>
                    <a:pt x="3328434" y="3068274"/>
                  </a:cubicBezTo>
                  <a:cubicBezTo>
                    <a:pt x="3329074" y="3449438"/>
                    <a:pt x="3329709" y="3830602"/>
                    <a:pt x="3330348" y="4211766"/>
                  </a:cubicBezTo>
                  <a:cubicBezTo>
                    <a:pt x="3330348" y="4389168"/>
                    <a:pt x="2584823" y="4532979"/>
                    <a:pt x="1665174" y="4532979"/>
                  </a:cubicBezTo>
                  <a:cubicBezTo>
                    <a:pt x="745525" y="4532979"/>
                    <a:pt x="0" y="4389168"/>
                    <a:pt x="0" y="4211766"/>
                  </a:cubicBezTo>
                  <a:cubicBezTo>
                    <a:pt x="639" y="3830602"/>
                    <a:pt x="1274" y="3449438"/>
                    <a:pt x="1913" y="3068274"/>
                  </a:cubicBezTo>
                  <a:close/>
                  <a:moveTo>
                    <a:pt x="1913" y="1762531"/>
                  </a:moveTo>
                  <a:cubicBezTo>
                    <a:pt x="12552" y="1782888"/>
                    <a:pt x="12431" y="1803429"/>
                    <a:pt x="33829" y="1823602"/>
                  </a:cubicBezTo>
                  <a:cubicBezTo>
                    <a:pt x="189101" y="1969976"/>
                    <a:pt x="860482" y="2080081"/>
                    <a:pt x="1665174" y="2080081"/>
                  </a:cubicBezTo>
                  <a:cubicBezTo>
                    <a:pt x="2469867" y="2080081"/>
                    <a:pt x="3141247" y="1969976"/>
                    <a:pt x="3296519" y="1823602"/>
                  </a:cubicBezTo>
                  <a:cubicBezTo>
                    <a:pt x="3312446" y="1806417"/>
                    <a:pt x="3317796" y="1782888"/>
                    <a:pt x="3328434" y="1762531"/>
                  </a:cubicBezTo>
                  <a:cubicBezTo>
                    <a:pt x="3329074" y="2143695"/>
                    <a:pt x="3329709" y="2524859"/>
                    <a:pt x="3330348" y="2906023"/>
                  </a:cubicBezTo>
                  <a:cubicBezTo>
                    <a:pt x="3330348" y="3083425"/>
                    <a:pt x="2584823" y="3227236"/>
                    <a:pt x="1665174" y="3227236"/>
                  </a:cubicBezTo>
                  <a:cubicBezTo>
                    <a:pt x="745525" y="3227236"/>
                    <a:pt x="0" y="3083425"/>
                    <a:pt x="0" y="2906023"/>
                  </a:cubicBezTo>
                  <a:cubicBezTo>
                    <a:pt x="639" y="2524859"/>
                    <a:pt x="1274" y="2143695"/>
                    <a:pt x="1913" y="1762531"/>
                  </a:cubicBezTo>
                  <a:close/>
                  <a:moveTo>
                    <a:pt x="1913" y="456788"/>
                  </a:moveTo>
                  <a:cubicBezTo>
                    <a:pt x="12552" y="477145"/>
                    <a:pt x="12431" y="497686"/>
                    <a:pt x="33829" y="517859"/>
                  </a:cubicBezTo>
                  <a:cubicBezTo>
                    <a:pt x="189101" y="664233"/>
                    <a:pt x="860482" y="774338"/>
                    <a:pt x="1665174" y="774338"/>
                  </a:cubicBezTo>
                  <a:cubicBezTo>
                    <a:pt x="2469867" y="774338"/>
                    <a:pt x="3141247" y="664233"/>
                    <a:pt x="3296519" y="517859"/>
                  </a:cubicBezTo>
                  <a:cubicBezTo>
                    <a:pt x="3312446" y="500674"/>
                    <a:pt x="3317796" y="477145"/>
                    <a:pt x="3328434" y="456788"/>
                  </a:cubicBezTo>
                  <a:cubicBezTo>
                    <a:pt x="3329074" y="837952"/>
                    <a:pt x="3329709" y="1219116"/>
                    <a:pt x="3330348" y="1600280"/>
                  </a:cubicBezTo>
                  <a:cubicBezTo>
                    <a:pt x="3330348" y="1777682"/>
                    <a:pt x="2584823" y="1921493"/>
                    <a:pt x="1665174" y="1921493"/>
                  </a:cubicBezTo>
                  <a:cubicBezTo>
                    <a:pt x="745525" y="1921493"/>
                    <a:pt x="0" y="1777682"/>
                    <a:pt x="0" y="1600280"/>
                  </a:cubicBezTo>
                  <a:cubicBezTo>
                    <a:pt x="639" y="1219116"/>
                    <a:pt x="1274" y="837952"/>
                    <a:pt x="1913" y="456788"/>
                  </a:cubicBezTo>
                  <a:close/>
                  <a:moveTo>
                    <a:pt x="1665174" y="0"/>
                  </a:moveTo>
                  <a:cubicBezTo>
                    <a:pt x="2550226" y="0"/>
                    <a:pt x="3267703" y="138401"/>
                    <a:pt x="3267703" y="309127"/>
                  </a:cubicBezTo>
                  <a:cubicBezTo>
                    <a:pt x="3267703" y="479853"/>
                    <a:pt x="2550226" y="618254"/>
                    <a:pt x="1665174" y="618254"/>
                  </a:cubicBezTo>
                  <a:cubicBezTo>
                    <a:pt x="780122" y="618254"/>
                    <a:pt x="62645" y="479853"/>
                    <a:pt x="62645" y="309127"/>
                  </a:cubicBezTo>
                  <a:cubicBezTo>
                    <a:pt x="62645" y="138401"/>
                    <a:pt x="780122" y="0"/>
                    <a:pt x="166517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2239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806D31F-F38F-4505-8094-B9D38CB22039}"/>
                </a:ext>
              </a:extLst>
            </p:cNvPr>
            <p:cNvGrpSpPr/>
            <p:nvPr/>
          </p:nvGrpSpPr>
          <p:grpSpPr>
            <a:xfrm rot="1800000">
              <a:off x="7028543" y="3502619"/>
              <a:ext cx="609279" cy="706103"/>
              <a:chOff x="6281977" y="1925712"/>
              <a:chExt cx="609366" cy="706203"/>
            </a:xfrm>
          </p:grpSpPr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067FDF11-4399-4AAF-A76A-2E37C87B286C}"/>
                  </a:ext>
                </a:extLst>
              </p:cNvPr>
              <p:cNvSpPr/>
              <p:nvPr/>
            </p:nvSpPr>
            <p:spPr bwMode="auto">
              <a:xfrm rot="16200000">
                <a:off x="6261742" y="2000529"/>
                <a:ext cx="651443" cy="557784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FCB263B-5FF2-49A1-95A8-653016747297}"/>
                  </a:ext>
                </a:extLst>
              </p:cNvPr>
              <p:cNvCxnSpPr>
                <a:stCxn id="134" idx="3"/>
                <a:endCxn id="134" idx="0"/>
              </p:cNvCxnSpPr>
              <p:nvPr/>
            </p:nvCxnSpPr>
            <p:spPr>
              <a:xfrm flipV="1">
                <a:off x="6587464" y="1953700"/>
                <a:ext cx="0" cy="651443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340D3C54-E0E7-4D80-8B79-52BCEF01F88E}"/>
                  </a:ext>
                </a:extLst>
              </p:cNvPr>
              <p:cNvGrpSpPr/>
              <p:nvPr/>
            </p:nvGrpSpPr>
            <p:grpSpPr>
              <a:xfrm>
                <a:off x="6584950" y="2093649"/>
                <a:ext cx="281406" cy="372551"/>
                <a:chOff x="6584950" y="2093146"/>
                <a:chExt cx="281406" cy="372551"/>
              </a:xfrm>
            </p:grpSpPr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43C3F180-4418-4E63-8EFA-7BACDFB4C371}"/>
                    </a:ext>
                  </a:extLst>
                </p:cNvPr>
                <p:cNvCxnSpPr>
                  <a:cxnSpLocks/>
                  <a:stCxn id="134" idx="2"/>
                </p:cNvCxnSpPr>
                <p:nvPr/>
              </p:nvCxnSpPr>
              <p:spPr>
                <a:xfrm flipH="1" flipV="1">
                  <a:off x="6584950" y="2415525"/>
                  <a:ext cx="281406" cy="50172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FEFBCF5-C09B-4BD4-8D32-A458AF562E6B}"/>
                    </a:ext>
                  </a:extLst>
                </p:cNvPr>
                <p:cNvCxnSpPr>
                  <a:stCxn id="134" idx="1"/>
                </p:cNvCxnSpPr>
                <p:nvPr/>
              </p:nvCxnSpPr>
              <p:spPr>
                <a:xfrm flipH="1">
                  <a:off x="6584950" y="2093146"/>
                  <a:ext cx="281406" cy="110304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D7A111B5-A113-410B-A013-1EBF56EF7E27}"/>
                    </a:ext>
                  </a:extLst>
                </p:cNvPr>
                <p:cNvCxnSpPr>
                  <a:cxnSpLocks/>
                  <a:stCxn id="134" idx="1"/>
                </p:cNvCxnSpPr>
                <p:nvPr/>
              </p:nvCxnSpPr>
              <p:spPr>
                <a:xfrm flipH="1">
                  <a:off x="6584950" y="2093146"/>
                  <a:ext cx="281406" cy="322378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445750D-FBCA-4F27-B31E-6DD4F56876DB}"/>
                  </a:ext>
                </a:extLst>
              </p:cNvPr>
              <p:cNvGrpSpPr/>
              <p:nvPr/>
            </p:nvGrpSpPr>
            <p:grpSpPr>
              <a:xfrm flipH="1">
                <a:off x="6304801" y="2093649"/>
                <a:ext cx="281406" cy="372551"/>
                <a:chOff x="6584950" y="2093146"/>
                <a:chExt cx="281406" cy="372551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A691E8C8-C48D-4735-A4CB-1D365ADBA1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84950" y="2415525"/>
                  <a:ext cx="281406" cy="50172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ED2629D4-097B-4EF3-A1E6-F6E502F53294}"/>
                    </a:ext>
                  </a:extLst>
                </p:cNvPr>
                <p:cNvCxnSpPr/>
                <p:nvPr/>
              </p:nvCxnSpPr>
              <p:spPr>
                <a:xfrm flipH="1">
                  <a:off x="6584950" y="2093146"/>
                  <a:ext cx="281406" cy="110304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1DC3BC1E-8571-4991-B8D8-928B99A576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84950" y="2093146"/>
                  <a:ext cx="281406" cy="322378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E4FCFA8-A0F0-4AA6-ABD8-7867A6C52DB3}"/>
                  </a:ext>
                </a:extLst>
              </p:cNvPr>
              <p:cNvSpPr/>
              <p:nvPr/>
            </p:nvSpPr>
            <p:spPr bwMode="auto">
              <a:xfrm>
                <a:off x="6281977" y="2066999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734CBB4-A8F3-4B57-A32C-865D92C909F3}"/>
                  </a:ext>
                </a:extLst>
              </p:cNvPr>
              <p:cNvSpPr/>
              <p:nvPr/>
            </p:nvSpPr>
            <p:spPr bwMode="auto">
              <a:xfrm>
                <a:off x="6558202" y="2173362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77D9100-9C21-4DBD-B445-0A311F7F9CB4}"/>
                  </a:ext>
                </a:extLst>
              </p:cNvPr>
              <p:cNvSpPr/>
              <p:nvPr/>
            </p:nvSpPr>
            <p:spPr bwMode="auto">
              <a:xfrm>
                <a:off x="6831252" y="2066999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F92E7F3-B828-4669-AA6A-9FD59E1FB5BB}"/>
                  </a:ext>
                </a:extLst>
              </p:cNvPr>
              <p:cNvSpPr/>
              <p:nvPr/>
            </p:nvSpPr>
            <p:spPr bwMode="auto">
              <a:xfrm>
                <a:off x="6558202" y="2387674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D833186-B22D-4E51-94C4-6563BFBCA921}"/>
                  </a:ext>
                </a:extLst>
              </p:cNvPr>
              <p:cNvSpPr/>
              <p:nvPr/>
            </p:nvSpPr>
            <p:spPr bwMode="auto">
              <a:xfrm>
                <a:off x="6834427" y="2438474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6943C8E-BBCA-49A6-B75B-1CB9DB6C8CC5}"/>
                  </a:ext>
                </a:extLst>
              </p:cNvPr>
              <p:cNvSpPr/>
              <p:nvPr/>
            </p:nvSpPr>
            <p:spPr bwMode="auto">
              <a:xfrm>
                <a:off x="6558202" y="2574999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696C084-CDD8-4C3E-852C-7F9E59C1819A}"/>
                  </a:ext>
                </a:extLst>
              </p:cNvPr>
              <p:cNvSpPr/>
              <p:nvPr/>
            </p:nvSpPr>
            <p:spPr bwMode="auto">
              <a:xfrm>
                <a:off x="6291502" y="2438474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5218DD9-C47B-4714-B49C-36006B28D4B7}"/>
                  </a:ext>
                </a:extLst>
              </p:cNvPr>
              <p:cNvSpPr/>
              <p:nvPr/>
            </p:nvSpPr>
            <p:spPr bwMode="auto">
              <a:xfrm>
                <a:off x="6558202" y="1925712"/>
                <a:ext cx="56916" cy="56916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02725BD-915C-4C3B-93DF-610C89DD16F7}"/>
                </a:ext>
              </a:extLst>
            </p:cNvPr>
            <p:cNvGrpSpPr/>
            <p:nvPr/>
          </p:nvGrpSpPr>
          <p:grpSpPr>
            <a:xfrm>
              <a:off x="8917774" y="3519939"/>
              <a:ext cx="701138" cy="554347"/>
              <a:chOff x="967154" y="1481462"/>
              <a:chExt cx="5331069" cy="4214950"/>
            </a:xfrm>
            <a:noFill/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864C8B3-686B-470B-983E-21B658D0F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4C3EE6F-DAD3-4E3A-BE7B-87EA0F8F8FBA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BFFC72BC-E8AC-444E-8991-81FCE28438BF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Freeform: Shape 404">
                <a:extLst>
                  <a:ext uri="{FF2B5EF4-FFF2-40B4-BE49-F238E27FC236}">
                    <a16:creationId xmlns:a16="http://schemas.microsoft.com/office/drawing/2014/main" id="{001D7598-5567-4E6A-9161-317F705CFD66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Freeform: Shape 405">
                <a:extLst>
                  <a:ext uri="{FF2B5EF4-FFF2-40B4-BE49-F238E27FC236}">
                    <a16:creationId xmlns:a16="http://schemas.microsoft.com/office/drawing/2014/main" id="{24E690BC-2EA5-4D5A-AF33-4CC0CD0EA7B1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589940C-AC63-4C5A-9840-33B6552EC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3181" y="2264990"/>
              <a:ext cx="0" cy="1091294"/>
            </a:xfrm>
            <a:prstGeom prst="line">
              <a:avLst/>
            </a:prstGeom>
            <a:ln>
              <a:solidFill>
                <a:schemeClr val="tx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339A4C50-F8F7-4C9A-8562-278301D3CAAD}"/>
                </a:ext>
              </a:extLst>
            </p:cNvPr>
            <p:cNvSpPr/>
            <p:nvPr/>
          </p:nvSpPr>
          <p:spPr bwMode="auto">
            <a:xfrm flipH="1">
              <a:off x="2054552" y="3715120"/>
              <a:ext cx="117989" cy="264101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63"/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5C6BC4FD-5ED4-4302-8536-9AC7BD34E0DA}"/>
                </a:ext>
              </a:extLst>
            </p:cNvPr>
            <p:cNvSpPr/>
            <p:nvPr/>
          </p:nvSpPr>
          <p:spPr bwMode="auto">
            <a:xfrm flipH="1">
              <a:off x="4496069" y="3715120"/>
              <a:ext cx="117989" cy="264101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63"/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61" name="Freeform 154">
              <a:extLst>
                <a:ext uri="{FF2B5EF4-FFF2-40B4-BE49-F238E27FC236}">
                  <a16:creationId xmlns:a16="http://schemas.microsoft.com/office/drawing/2014/main" id="{159E6BD5-4251-4172-B4D6-3FD736185BB9}"/>
                </a:ext>
              </a:extLst>
            </p:cNvPr>
            <p:cNvSpPr/>
            <p:nvPr/>
          </p:nvSpPr>
          <p:spPr bwMode="auto">
            <a:xfrm flipH="1">
              <a:off x="6314220" y="3715120"/>
              <a:ext cx="117989" cy="264101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63"/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62" name="Freeform 155">
              <a:extLst>
                <a:ext uri="{FF2B5EF4-FFF2-40B4-BE49-F238E27FC236}">
                  <a16:creationId xmlns:a16="http://schemas.microsoft.com/office/drawing/2014/main" id="{D65AE42F-BD86-456C-8929-FB221256FAF6}"/>
                </a:ext>
              </a:extLst>
            </p:cNvPr>
            <p:cNvSpPr/>
            <p:nvPr/>
          </p:nvSpPr>
          <p:spPr bwMode="auto">
            <a:xfrm flipH="1">
              <a:off x="8245328" y="3715120"/>
              <a:ext cx="117989" cy="264101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63"/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63" name="Freeform 156">
              <a:extLst>
                <a:ext uri="{FF2B5EF4-FFF2-40B4-BE49-F238E27FC236}">
                  <a16:creationId xmlns:a16="http://schemas.microsoft.com/office/drawing/2014/main" id="{84E67E7F-18F3-45B5-B552-36520185B865}"/>
                </a:ext>
              </a:extLst>
            </p:cNvPr>
            <p:cNvSpPr/>
            <p:nvPr/>
          </p:nvSpPr>
          <p:spPr bwMode="auto">
            <a:xfrm flipH="1">
              <a:off x="10115428" y="3715120"/>
              <a:ext cx="117989" cy="264101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63"/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6B1FD6-6BE1-4AA5-8CA2-4534D4D3CFE2}"/>
              </a:ext>
            </a:extLst>
          </p:cNvPr>
          <p:cNvGrpSpPr/>
          <p:nvPr/>
        </p:nvGrpSpPr>
        <p:grpSpPr>
          <a:xfrm>
            <a:off x="494299" y="5268843"/>
            <a:ext cx="11268165" cy="473646"/>
            <a:chOff x="494299" y="5445050"/>
            <a:chExt cx="11268165" cy="473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C81462-C394-43FD-BB6E-9B8F0B5D10A2}"/>
                </a:ext>
              </a:extLst>
            </p:cNvPr>
            <p:cNvGrpSpPr/>
            <p:nvPr/>
          </p:nvGrpSpPr>
          <p:grpSpPr>
            <a:xfrm>
              <a:off x="494299" y="5502769"/>
              <a:ext cx="11268165" cy="411007"/>
              <a:chOff x="494299" y="5502769"/>
              <a:chExt cx="11268165" cy="4110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0DAAA50-162A-4E74-B3AD-2B9D6FC4D93C}"/>
                  </a:ext>
                </a:extLst>
              </p:cNvPr>
              <p:cNvGrpSpPr/>
              <p:nvPr/>
            </p:nvGrpSpPr>
            <p:grpSpPr>
              <a:xfrm rot="16200000">
                <a:off x="6002601" y="-5533"/>
                <a:ext cx="251562" cy="11268165"/>
                <a:chOff x="8561203" y="2226797"/>
                <a:chExt cx="593599" cy="3639262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FE9B3A7A-4737-466D-BB83-3E98AC689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70002" y="2235873"/>
                  <a:ext cx="0" cy="3630186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prstDash val="sys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3A091847-087E-42DB-A8F8-C7E2CC02A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61203" y="2226797"/>
                  <a:ext cx="593599" cy="4564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prstDash val="sysDash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5AA09A01-2CAB-4F8D-9DFB-4538FF2A4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61203" y="5861495"/>
                  <a:ext cx="593599" cy="4564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prstDash val="sysDash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B1E859-BA09-442A-A6FB-8B2EFD0F1287}"/>
                  </a:ext>
                </a:extLst>
              </p:cNvPr>
              <p:cNvSpPr/>
              <p:nvPr/>
            </p:nvSpPr>
            <p:spPr bwMode="auto">
              <a:xfrm>
                <a:off x="4960447" y="5596794"/>
                <a:ext cx="2330796" cy="3169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2D902072-8EE9-4A88-975C-40192E10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678" y="5596794"/>
              <a:ext cx="1400126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noAutofit/>
            </a:bodyPr>
            <a:lstStyle/>
            <a:p>
              <a:pPr algn="ctr" defTabSz="62194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b="1" kern="0" dirty="0">
                  <a:solidFill>
                    <a:schemeClr val="tx2"/>
                  </a:solidFill>
                  <a:latin typeface="Segoe UI Semibold" panose="020B0702040204020203" pitchFamily="34" charset="0"/>
                </a:rPr>
                <a:t>Orchestrate</a:t>
              </a:r>
            </a:p>
          </p:txBody>
        </p:sp>
        <p:sp>
          <p:nvSpPr>
            <p:cNvPr id="164" name="org_2">
              <a:extLst>
                <a:ext uri="{FF2B5EF4-FFF2-40B4-BE49-F238E27FC236}">
                  <a16:creationId xmlns:a16="http://schemas.microsoft.com/office/drawing/2014/main" id="{4A44076B-904E-4C94-B935-8500C988505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12677" y="5445050"/>
              <a:ext cx="507477" cy="473646"/>
            </a:xfrm>
            <a:custGeom>
              <a:avLst/>
              <a:gdLst>
                <a:gd name="T0" fmla="*/ 165 w 255"/>
                <a:gd name="T1" fmla="*/ 35 h 238"/>
                <a:gd name="T2" fmla="*/ 165 w 255"/>
                <a:gd name="T3" fmla="*/ 75 h 238"/>
                <a:gd name="T4" fmla="*/ 89 w 255"/>
                <a:gd name="T5" fmla="*/ 75 h 238"/>
                <a:gd name="T6" fmla="*/ 89 w 255"/>
                <a:gd name="T7" fmla="*/ 0 h 238"/>
                <a:gd name="T8" fmla="*/ 165 w 255"/>
                <a:gd name="T9" fmla="*/ 0 h 238"/>
                <a:gd name="T10" fmla="*/ 165 w 255"/>
                <a:gd name="T11" fmla="*/ 35 h 238"/>
                <a:gd name="T12" fmla="*/ 75 w 255"/>
                <a:gd name="T13" fmla="*/ 197 h 238"/>
                <a:gd name="T14" fmla="*/ 75 w 255"/>
                <a:gd name="T15" fmla="*/ 164 h 238"/>
                <a:gd name="T16" fmla="*/ 0 w 255"/>
                <a:gd name="T17" fmla="*/ 164 h 238"/>
                <a:gd name="T18" fmla="*/ 0 w 255"/>
                <a:gd name="T19" fmla="*/ 238 h 238"/>
                <a:gd name="T20" fmla="*/ 75 w 255"/>
                <a:gd name="T21" fmla="*/ 238 h 238"/>
                <a:gd name="T22" fmla="*/ 75 w 255"/>
                <a:gd name="T23" fmla="*/ 197 h 238"/>
                <a:gd name="T24" fmla="*/ 255 w 255"/>
                <a:gd name="T25" fmla="*/ 200 h 238"/>
                <a:gd name="T26" fmla="*/ 255 w 255"/>
                <a:gd name="T27" fmla="*/ 164 h 238"/>
                <a:gd name="T28" fmla="*/ 179 w 255"/>
                <a:gd name="T29" fmla="*/ 164 h 238"/>
                <a:gd name="T30" fmla="*/ 179 w 255"/>
                <a:gd name="T31" fmla="*/ 238 h 238"/>
                <a:gd name="T32" fmla="*/ 255 w 255"/>
                <a:gd name="T33" fmla="*/ 238 h 238"/>
                <a:gd name="T34" fmla="*/ 255 w 255"/>
                <a:gd name="T35" fmla="*/ 200 h 238"/>
                <a:gd name="T36" fmla="*/ 197 w 255"/>
                <a:gd name="T37" fmla="*/ 164 h 238"/>
                <a:gd name="T38" fmla="*/ 148 w 255"/>
                <a:gd name="T39" fmla="*/ 75 h 238"/>
                <a:gd name="T40" fmla="*/ 75 w 255"/>
                <a:gd name="T41" fmla="*/ 200 h 238"/>
                <a:gd name="T42" fmla="*/ 179 w 255"/>
                <a:gd name="T43" fmla="*/ 200 h 238"/>
                <a:gd name="T44" fmla="*/ 106 w 255"/>
                <a:gd name="T45" fmla="*/ 75 h 238"/>
                <a:gd name="T46" fmla="*/ 58 w 255"/>
                <a:gd name="T47" fmla="*/ 16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" h="238">
                  <a:moveTo>
                    <a:pt x="165" y="35"/>
                  </a:moveTo>
                  <a:lnTo>
                    <a:pt x="165" y="75"/>
                  </a:lnTo>
                  <a:lnTo>
                    <a:pt x="89" y="75"/>
                  </a:lnTo>
                  <a:lnTo>
                    <a:pt x="89" y="0"/>
                  </a:lnTo>
                  <a:lnTo>
                    <a:pt x="165" y="0"/>
                  </a:lnTo>
                  <a:lnTo>
                    <a:pt x="165" y="35"/>
                  </a:lnTo>
                  <a:moveTo>
                    <a:pt x="75" y="197"/>
                  </a:moveTo>
                  <a:lnTo>
                    <a:pt x="75" y="164"/>
                  </a:lnTo>
                  <a:lnTo>
                    <a:pt x="0" y="164"/>
                  </a:lnTo>
                  <a:lnTo>
                    <a:pt x="0" y="238"/>
                  </a:lnTo>
                  <a:lnTo>
                    <a:pt x="75" y="238"/>
                  </a:lnTo>
                  <a:lnTo>
                    <a:pt x="75" y="197"/>
                  </a:lnTo>
                  <a:moveTo>
                    <a:pt x="255" y="200"/>
                  </a:moveTo>
                  <a:lnTo>
                    <a:pt x="255" y="164"/>
                  </a:lnTo>
                  <a:lnTo>
                    <a:pt x="179" y="164"/>
                  </a:lnTo>
                  <a:lnTo>
                    <a:pt x="179" y="238"/>
                  </a:lnTo>
                  <a:lnTo>
                    <a:pt x="255" y="238"/>
                  </a:lnTo>
                  <a:lnTo>
                    <a:pt x="255" y="200"/>
                  </a:lnTo>
                  <a:moveTo>
                    <a:pt x="197" y="164"/>
                  </a:moveTo>
                  <a:lnTo>
                    <a:pt x="148" y="75"/>
                  </a:lnTo>
                  <a:moveTo>
                    <a:pt x="75" y="200"/>
                  </a:moveTo>
                  <a:lnTo>
                    <a:pt x="179" y="200"/>
                  </a:lnTo>
                  <a:moveTo>
                    <a:pt x="106" y="75"/>
                  </a:moveTo>
                  <a:lnTo>
                    <a:pt x="58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16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3BB175-41B6-45D3-95E5-24250B296B60}"/>
              </a:ext>
            </a:extLst>
          </p:cNvPr>
          <p:cNvSpPr/>
          <p:nvPr/>
        </p:nvSpPr>
        <p:spPr bwMode="auto">
          <a:xfrm>
            <a:off x="347561" y="1128590"/>
            <a:ext cx="11528413" cy="5299001"/>
          </a:xfrm>
          <a:prstGeom prst="rect">
            <a:avLst/>
          </a:prstGeom>
          <a:noFill/>
          <a:ln w="28575">
            <a:solidFill>
              <a:srgbClr val="D9D9D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C3C1E0-2826-7447-91EE-89324EAD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on Azure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EC9F7-FCD8-3B4A-98B2-9539784073CE}"/>
              </a:ext>
            </a:extLst>
          </p:cNvPr>
          <p:cNvSpPr/>
          <p:nvPr/>
        </p:nvSpPr>
        <p:spPr bwMode="auto">
          <a:xfrm>
            <a:off x="3245987" y="6153784"/>
            <a:ext cx="6533316" cy="645179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7B2ED44-6B8B-A74D-B36D-A8A70DCCE1A1}"/>
              </a:ext>
            </a:extLst>
          </p:cNvPr>
          <p:cNvSpPr/>
          <p:nvPr/>
        </p:nvSpPr>
        <p:spPr bwMode="auto">
          <a:xfrm>
            <a:off x="6954121" y="1347193"/>
            <a:ext cx="4748649" cy="485181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39B91CB-5D3A-E142-8F71-2D9AF9D1793A}"/>
              </a:ext>
            </a:extLst>
          </p:cNvPr>
          <p:cNvSpPr/>
          <p:nvPr/>
        </p:nvSpPr>
        <p:spPr bwMode="auto">
          <a:xfrm>
            <a:off x="530387" y="1347194"/>
            <a:ext cx="6423736" cy="844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Domain specific pretrained m</a:t>
            </a:r>
            <a:r>
              <a:rPr lang="en-US" sz="1800" b="1" kern="0" err="1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odels</a:t>
            </a:r>
            <a:endParaRPr lang="en-US" sz="1800" b="1" kern="0">
              <a:solidFill>
                <a:prstClr val="black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prstClr val="black"/>
                </a:solidFill>
                <a:latin typeface="Segoe UI"/>
                <a:cs typeface="Segoe UI" pitchFamily="34" charset="0"/>
              </a:rPr>
              <a:t>To reduce time to market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4D3208B-940D-BB47-953C-349774733E06}"/>
              </a:ext>
            </a:extLst>
          </p:cNvPr>
          <p:cNvSpPr txBox="1"/>
          <p:nvPr/>
        </p:nvSpPr>
        <p:spPr>
          <a:xfrm>
            <a:off x="7013559" y="4766240"/>
            <a:ext cx="1118610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5E65F68C-638A-924D-BFF7-5CA2C7DAF617}"/>
              </a:ext>
            </a:extLst>
          </p:cNvPr>
          <p:cNvSpPr txBox="1"/>
          <p:nvPr/>
        </p:nvSpPr>
        <p:spPr>
          <a:xfrm>
            <a:off x="10570213" y="4766240"/>
            <a:ext cx="1118610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</a:t>
            </a:r>
            <a:b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Learning VMs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3D0504A-42BC-5A4B-8648-6844A504921E}"/>
              </a:ext>
            </a:extLst>
          </p:cNvPr>
          <p:cNvSpPr/>
          <p:nvPr/>
        </p:nvSpPr>
        <p:spPr bwMode="auto">
          <a:xfrm>
            <a:off x="530385" y="3283055"/>
            <a:ext cx="6422311" cy="844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 frameworks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prstClr val="black"/>
                </a:solidFill>
                <a:latin typeface="Segoe UI"/>
                <a:cs typeface="Segoe UI" pitchFamily="34" charset="0"/>
              </a:rPr>
              <a:t>To build advanced deep learning solutions 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A003CF2-9055-534A-B978-245E9D49BE63}"/>
              </a:ext>
            </a:extLst>
          </p:cNvPr>
          <p:cNvSpPr txBox="1"/>
          <p:nvPr/>
        </p:nvSpPr>
        <p:spPr>
          <a:xfrm>
            <a:off x="8227895" y="3846461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TensorFlow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518497E-96B3-AA46-924F-13A1FA7A3861}"/>
              </a:ext>
            </a:extLst>
          </p:cNvPr>
          <p:cNvSpPr txBox="1"/>
          <p:nvPr/>
        </p:nvSpPr>
        <p:spPr>
          <a:xfrm>
            <a:off x="7034910" y="3846461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Pytorch</a:t>
            </a:r>
            <a:endParaRPr lang="en-US" sz="90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C99857B-D0E9-5541-B344-3D4A71770C26}"/>
              </a:ext>
            </a:extLst>
          </p:cNvPr>
          <p:cNvSpPr txBox="1"/>
          <p:nvPr/>
        </p:nvSpPr>
        <p:spPr>
          <a:xfrm>
            <a:off x="10591564" y="3846461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Onnx</a:t>
            </a:r>
            <a:endParaRPr lang="en-US" sz="90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223BEFD3-8475-804B-9E60-EC107C3CEA59}"/>
              </a:ext>
            </a:extLst>
          </p:cNvPr>
          <p:cNvSpPr txBox="1"/>
          <p:nvPr/>
        </p:nvSpPr>
        <p:spPr>
          <a:xfrm>
            <a:off x="8630092" y="4766240"/>
            <a:ext cx="1315444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8A24BE48-743A-F342-9755-F6F712A4CB87}"/>
              </a:ext>
            </a:extLst>
          </p:cNvPr>
          <p:cNvSpPr txBox="1"/>
          <p:nvPr/>
        </p:nvSpPr>
        <p:spPr>
          <a:xfrm>
            <a:off x="9584779" y="1873351"/>
            <a:ext cx="753031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FEAF1E1B-C59D-C243-A5BA-3C7AEE23C0AA}"/>
              </a:ext>
            </a:extLst>
          </p:cNvPr>
          <p:cNvSpPr txBox="1"/>
          <p:nvPr/>
        </p:nvSpPr>
        <p:spPr>
          <a:xfrm>
            <a:off x="8423404" y="1873351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330" name="Rounded Rectangular Callout 243">
            <a:extLst>
              <a:ext uri="{FF2B5EF4-FFF2-40B4-BE49-F238E27FC236}">
                <a16:creationId xmlns:a16="http://schemas.microsoft.com/office/drawing/2014/main" id="{47CC8142-C86B-B543-BBB1-2321634BE271}"/>
              </a:ext>
            </a:extLst>
          </p:cNvPr>
          <p:cNvSpPr/>
          <p:nvPr/>
        </p:nvSpPr>
        <p:spPr bwMode="auto">
          <a:xfrm>
            <a:off x="8613107" y="1538044"/>
            <a:ext cx="308478" cy="206681"/>
          </a:xfrm>
          <a:prstGeom prst="wedgeRoundRectCallout">
            <a:avLst>
              <a:gd name="adj1" fmla="val 30853"/>
              <a:gd name="adj2" fmla="val 79643"/>
              <a:gd name="adj3" fmla="val 16667"/>
            </a:avLst>
          </a:prstGeom>
          <a:noFill/>
          <a:ln w="12700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srgbClr val="0078D4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3471ECE-1F10-C04B-A511-4D0F8AC8CC43}"/>
              </a:ext>
            </a:extLst>
          </p:cNvPr>
          <p:cNvSpPr txBox="1"/>
          <p:nvPr/>
        </p:nvSpPr>
        <p:spPr>
          <a:xfrm>
            <a:off x="10757263" y="1873351"/>
            <a:ext cx="744510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5DD3E3CE-AEDB-394F-A341-88BAB74F7E8F}"/>
              </a:ext>
            </a:extLst>
          </p:cNvPr>
          <p:cNvSpPr txBox="1"/>
          <p:nvPr/>
        </p:nvSpPr>
        <p:spPr>
          <a:xfrm>
            <a:off x="7230418" y="1873351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46DA568B-82DD-DD49-8430-542C3691E65A}"/>
              </a:ext>
            </a:extLst>
          </p:cNvPr>
          <p:cNvSpPr/>
          <p:nvPr/>
        </p:nvSpPr>
        <p:spPr bwMode="auto">
          <a:xfrm>
            <a:off x="510293" y="4283296"/>
            <a:ext cx="6422311" cy="844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Productive services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prstClr val="black"/>
                </a:solidFill>
                <a:latin typeface="Segoe UI"/>
                <a:cs typeface="Segoe UI" pitchFamily="34" charset="0"/>
              </a:rPr>
              <a:t>To empower data science and development teams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860EE4C-580D-D84F-B598-C8DE0840A227}"/>
              </a:ext>
            </a:extLst>
          </p:cNvPr>
          <p:cNvSpPr/>
          <p:nvPr/>
        </p:nvSpPr>
        <p:spPr bwMode="auto">
          <a:xfrm>
            <a:off x="511669" y="5294546"/>
            <a:ext cx="6422311" cy="844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Powerful infrastructure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prstClr val="black"/>
                </a:solidFill>
                <a:latin typeface="Segoe UI"/>
                <a:cs typeface="Segoe UI" pitchFamily="34" charset="0"/>
              </a:rPr>
              <a:t>To accelerate deep learning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6B850BE-9B02-464E-AA20-0C2A53D82358}"/>
              </a:ext>
            </a:extLst>
          </p:cNvPr>
          <p:cNvSpPr/>
          <p:nvPr/>
        </p:nvSpPr>
        <p:spPr>
          <a:xfrm>
            <a:off x="9653519" y="3885698"/>
            <a:ext cx="61555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Scikit</a:t>
            </a: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-Learn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44291C60-82DF-6342-B40C-D8B1255F62ED}"/>
              </a:ext>
            </a:extLst>
          </p:cNvPr>
          <p:cNvSpPr/>
          <p:nvPr/>
        </p:nvSpPr>
        <p:spPr>
          <a:xfrm>
            <a:off x="7336421" y="2883200"/>
            <a:ext cx="47288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PyCharm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95CCE5C4-F445-D147-8B89-FBBCF7D5B5BE}"/>
              </a:ext>
            </a:extLst>
          </p:cNvPr>
          <p:cNvSpPr/>
          <p:nvPr/>
        </p:nvSpPr>
        <p:spPr>
          <a:xfrm>
            <a:off x="8571886" y="2883200"/>
            <a:ext cx="38792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900" err="1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Jupyter</a:t>
            </a:r>
            <a:endParaRPr lang="en-US" sz="90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DB9A04C-4C29-B449-93D3-887CE39C4AB3}"/>
              </a:ext>
            </a:extLst>
          </p:cNvPr>
          <p:cNvSpPr/>
          <p:nvPr/>
        </p:nvSpPr>
        <p:spPr bwMode="auto">
          <a:xfrm>
            <a:off x="524908" y="2312457"/>
            <a:ext cx="6422311" cy="84407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Familiar Data Science tools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solidFill>
                  <a:prstClr val="black"/>
                </a:solidFill>
                <a:latin typeface="Segoe UI"/>
                <a:cs typeface="Segoe UI" pitchFamily="34" charset="0"/>
              </a:rPr>
              <a:t>To simplify model development 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37E58103-E233-1B4E-9B32-1EDCB94E8CD2}"/>
              </a:ext>
            </a:extLst>
          </p:cNvPr>
          <p:cNvSpPr/>
          <p:nvPr/>
        </p:nvSpPr>
        <p:spPr>
          <a:xfrm>
            <a:off x="9467570" y="2888241"/>
            <a:ext cx="98745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 Studio Code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DE71D02-00B9-1B46-9FA6-462D587D4734}"/>
              </a:ext>
            </a:extLst>
          </p:cNvPr>
          <p:cNvSpPr/>
          <p:nvPr/>
        </p:nvSpPr>
        <p:spPr>
          <a:xfrm>
            <a:off x="10747203" y="2882479"/>
            <a:ext cx="76463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9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Command line</a:t>
            </a:r>
          </a:p>
        </p:txBody>
      </p:sp>
      <p:sp>
        <p:nvSpPr>
          <p:cNvPr id="348" name="eye_2">
            <a:extLst>
              <a:ext uri="{FF2B5EF4-FFF2-40B4-BE49-F238E27FC236}">
                <a16:creationId xmlns:a16="http://schemas.microsoft.com/office/drawing/2014/main" id="{E13AB9D6-3524-CD4A-AD57-75B409E6A1B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02167" y="1567151"/>
            <a:ext cx="341393" cy="189423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800" kern="0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349" name="Graphic 569">
            <a:extLst>
              <a:ext uri="{FF2B5EF4-FFF2-40B4-BE49-F238E27FC236}">
                <a16:creationId xmlns:a16="http://schemas.microsoft.com/office/drawing/2014/main" id="{91D22486-A7E0-EC4F-AA1F-05C65C1B09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4902" y="1514744"/>
            <a:ext cx="317778" cy="294238"/>
          </a:xfrm>
          <a:prstGeom prst="rect">
            <a:avLst/>
          </a:prstGeom>
        </p:spPr>
      </p:pic>
      <p:sp>
        <p:nvSpPr>
          <p:cNvPr id="350" name="Freeform 5">
            <a:extLst>
              <a:ext uri="{FF2B5EF4-FFF2-40B4-BE49-F238E27FC236}">
                <a16:creationId xmlns:a16="http://schemas.microsoft.com/office/drawing/2014/main" id="{F26DCE81-F6CC-0749-9158-417D255C15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84678" y="1519791"/>
            <a:ext cx="289682" cy="284146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800" kern="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C5AF341-4811-DF40-BDCD-F5A9FF7E3539}"/>
              </a:ext>
            </a:extLst>
          </p:cNvPr>
          <p:cNvGrpSpPr/>
          <p:nvPr/>
        </p:nvGrpSpPr>
        <p:grpSpPr>
          <a:xfrm>
            <a:off x="10899203" y="4394509"/>
            <a:ext cx="460633" cy="348214"/>
            <a:chOff x="7669747" y="4810232"/>
            <a:chExt cx="520064" cy="393139"/>
          </a:xfrm>
          <a:noFill/>
        </p:grpSpPr>
        <p:grpSp>
          <p:nvGrpSpPr>
            <p:cNvPr id="354" name="Group 4">
              <a:extLst>
                <a:ext uri="{FF2B5EF4-FFF2-40B4-BE49-F238E27FC236}">
                  <a16:creationId xmlns:a16="http://schemas.microsoft.com/office/drawing/2014/main" id="{8619E7E8-9753-9C4B-BB70-F17423848EF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CC4CC959-ABFD-7A4B-B726-96EE73FCD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61" name="Line 7">
                <a:extLst>
                  <a:ext uri="{FF2B5EF4-FFF2-40B4-BE49-F238E27FC236}">
                    <a16:creationId xmlns:a16="http://schemas.microsoft.com/office/drawing/2014/main" id="{45A0DC86-EBC8-AA48-9E88-F8EA8C3185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62" name="Line 8">
                <a:extLst>
                  <a:ext uri="{FF2B5EF4-FFF2-40B4-BE49-F238E27FC236}">
                    <a16:creationId xmlns:a16="http://schemas.microsoft.com/office/drawing/2014/main" id="{051D002F-4D41-6549-8F96-07AF6689D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CC12EAA2-0927-354C-8C3A-E8873B55B598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356" name="Freeform: Shape 843">
                <a:extLst>
                  <a:ext uri="{FF2B5EF4-FFF2-40B4-BE49-F238E27FC236}">
                    <a16:creationId xmlns:a16="http://schemas.microsoft.com/office/drawing/2014/main" id="{62279BB4-75DA-1040-90E7-61174BCDC0BE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7B575B5A-FA55-5645-AA67-46422F323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E1B8845-683D-6A47-A6F0-8C501111C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F1C7749B-1438-6B49-9A0E-2B01EB7AE1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E2E89C3-D341-2D45-B83A-0D99BD51A158}"/>
              </a:ext>
            </a:extLst>
          </p:cNvPr>
          <p:cNvGrpSpPr/>
          <p:nvPr/>
        </p:nvGrpSpPr>
        <p:grpSpPr>
          <a:xfrm>
            <a:off x="9127750" y="4397462"/>
            <a:ext cx="320129" cy="342308"/>
            <a:chOff x="8882196" y="3721867"/>
            <a:chExt cx="285941" cy="305752"/>
          </a:xfrm>
          <a:solidFill>
            <a:schemeClr val="bg2"/>
          </a:solidFill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150FE938-C329-C24D-AB07-989A65E4EE8E}"/>
                </a:ext>
              </a:extLst>
            </p:cNvPr>
            <p:cNvSpPr/>
            <p:nvPr/>
          </p:nvSpPr>
          <p:spPr bwMode="auto">
            <a:xfrm>
              <a:off x="8901347" y="3950022"/>
              <a:ext cx="247639" cy="77597"/>
            </a:xfrm>
            <a:prstGeom prst="rect">
              <a:avLst/>
            </a:prstGeom>
            <a:grpFill/>
            <a:ln w="127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5" name="Freeform 123">
              <a:extLst>
                <a:ext uri="{FF2B5EF4-FFF2-40B4-BE49-F238E27FC236}">
                  <a16:creationId xmlns:a16="http://schemas.microsoft.com/office/drawing/2014/main" id="{A6824FBA-7F66-E748-B108-42F53BB60176}"/>
                </a:ext>
              </a:extLst>
            </p:cNvPr>
            <p:cNvSpPr/>
            <p:nvPr/>
          </p:nvSpPr>
          <p:spPr bwMode="auto">
            <a:xfrm>
              <a:off x="8882196" y="3721867"/>
              <a:ext cx="180942" cy="305752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6" name="Freeform 124">
              <a:extLst>
                <a:ext uri="{FF2B5EF4-FFF2-40B4-BE49-F238E27FC236}">
                  <a16:creationId xmlns:a16="http://schemas.microsoft.com/office/drawing/2014/main" id="{AD34904F-BE34-D545-83A3-0553FFA3060F}"/>
                </a:ext>
              </a:extLst>
            </p:cNvPr>
            <p:cNvSpPr/>
            <p:nvPr/>
          </p:nvSpPr>
          <p:spPr bwMode="auto">
            <a:xfrm>
              <a:off x="9035402" y="3857904"/>
              <a:ext cx="132735" cy="169715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A8662255-789F-FA44-BE4D-5F4B12E6A60B}"/>
              </a:ext>
            </a:extLst>
          </p:cNvPr>
          <p:cNvGrpSpPr/>
          <p:nvPr/>
        </p:nvGrpSpPr>
        <p:grpSpPr>
          <a:xfrm>
            <a:off x="7416792" y="4409536"/>
            <a:ext cx="312145" cy="318161"/>
            <a:chOff x="7158422" y="1607015"/>
            <a:chExt cx="2726357" cy="2778898"/>
          </a:xfrm>
          <a:solidFill>
            <a:schemeClr val="bg2"/>
          </a:solidFill>
        </p:grpSpPr>
        <p:sp>
          <p:nvSpPr>
            <p:cNvPr id="368" name="Freeform 290">
              <a:extLst>
                <a:ext uri="{FF2B5EF4-FFF2-40B4-BE49-F238E27FC236}">
                  <a16:creationId xmlns:a16="http://schemas.microsoft.com/office/drawing/2014/main" id="{8ED968ED-85C0-3746-8CEF-6FAB22DCE22F}"/>
                </a:ext>
              </a:extLst>
            </p:cNvPr>
            <p:cNvSpPr/>
            <p:nvPr/>
          </p:nvSpPr>
          <p:spPr bwMode="auto">
            <a:xfrm>
              <a:off x="7158422" y="2971802"/>
              <a:ext cx="2726357" cy="1414111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Diamond 368">
              <a:extLst>
                <a:ext uri="{FF2B5EF4-FFF2-40B4-BE49-F238E27FC236}">
                  <a16:creationId xmlns:a16="http://schemas.microsoft.com/office/drawing/2014/main" id="{A82F1666-68EC-5E44-9C47-B9B5B37E64B5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0" name="Freeform 292">
              <a:extLst>
                <a:ext uri="{FF2B5EF4-FFF2-40B4-BE49-F238E27FC236}">
                  <a16:creationId xmlns:a16="http://schemas.microsoft.com/office/drawing/2014/main" id="{132E9064-27DF-9D4A-956B-AAE1720859B3}"/>
                </a:ext>
              </a:extLst>
            </p:cNvPr>
            <p:cNvSpPr/>
            <p:nvPr/>
          </p:nvSpPr>
          <p:spPr bwMode="auto">
            <a:xfrm>
              <a:off x="7158422" y="2057402"/>
              <a:ext cx="2726357" cy="1414113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Diamond 370">
              <a:extLst>
                <a:ext uri="{FF2B5EF4-FFF2-40B4-BE49-F238E27FC236}">
                  <a16:creationId xmlns:a16="http://schemas.microsoft.com/office/drawing/2014/main" id="{7D4B6AE1-8261-C84B-ADC4-4A2AB59EA4A2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solidFill>
                <a:schemeClr val="tx2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72" name="chip">
            <a:extLst>
              <a:ext uri="{FF2B5EF4-FFF2-40B4-BE49-F238E27FC236}">
                <a16:creationId xmlns:a16="http://schemas.microsoft.com/office/drawing/2014/main" id="{23D1DA97-586F-E04B-B1A6-F496D26A097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26840" y="5441836"/>
            <a:ext cx="292050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3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CF38035-A7B3-0D49-97BD-A9E8D2C04B1E}"/>
              </a:ext>
            </a:extLst>
          </p:cNvPr>
          <p:cNvSpPr txBox="1"/>
          <p:nvPr/>
        </p:nvSpPr>
        <p:spPr>
          <a:xfrm>
            <a:off x="7033952" y="5894251"/>
            <a:ext cx="1077823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698">
              <a:defRPr/>
            </a:pPr>
            <a:r>
              <a:rPr lang="en-US" kern="0">
                <a:solidFill>
                  <a:prstClr val="black"/>
                </a:solidFill>
              </a:rPr>
              <a:t>CPU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ECD0B258-FAED-DD4B-9AFB-DF5E75A0AFFC}"/>
              </a:ext>
            </a:extLst>
          </p:cNvPr>
          <p:cNvGrpSpPr>
            <a:grpSpLocks noChangeAspect="1"/>
          </p:cNvGrpSpPr>
          <p:nvPr/>
        </p:nvGrpSpPr>
        <p:grpSpPr>
          <a:xfrm>
            <a:off x="9133205" y="5492240"/>
            <a:ext cx="309220" cy="197277"/>
            <a:chOff x="5842028" y="2023300"/>
            <a:chExt cx="518306" cy="330673"/>
          </a:xfrm>
        </p:grpSpPr>
        <p:sp>
          <p:nvSpPr>
            <p:cNvPr id="375" name="Rectangle: Single Corner Rounded 196">
              <a:extLst>
                <a:ext uri="{FF2B5EF4-FFF2-40B4-BE49-F238E27FC236}">
                  <a16:creationId xmlns:a16="http://schemas.microsoft.com/office/drawing/2014/main" id="{8BE8EDEE-AF29-8E44-96ED-948366935879}"/>
                </a:ext>
              </a:extLst>
            </p:cNvPr>
            <p:cNvSpPr/>
            <p:nvPr/>
          </p:nvSpPr>
          <p:spPr bwMode="auto">
            <a:xfrm>
              <a:off x="5842028" y="2023300"/>
              <a:ext cx="518306" cy="284908"/>
            </a:xfrm>
            <a:prstGeom prst="round1Rect">
              <a:avLst>
                <a:gd name="adj" fmla="val 19322"/>
              </a:avLst>
            </a:prstGeom>
            <a:noFill/>
            <a:ln w="127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defRPr/>
              </a:pPr>
              <a:endParaRPr lang="en-US" sz="1730" kern="0">
                <a:solidFill>
                  <a:srgbClr val="0078D4"/>
                </a:solidFill>
                <a:latin typeface="Segoe UI Semilight"/>
              </a:endParaRP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DAF4B8D9-F8AB-2840-AC59-4146B440E7B2}"/>
                </a:ext>
              </a:extLst>
            </p:cNvPr>
            <p:cNvGrpSpPr/>
            <p:nvPr/>
          </p:nvGrpSpPr>
          <p:grpSpPr>
            <a:xfrm>
              <a:off x="5886781" y="2308208"/>
              <a:ext cx="423110" cy="45765"/>
              <a:chOff x="2805041" y="5363936"/>
              <a:chExt cx="937405" cy="125178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8B2E7002-5956-EB4E-9297-03A4F9874721}"/>
                  </a:ext>
                </a:extLst>
              </p:cNvPr>
              <p:cNvGrpSpPr/>
              <p:nvPr/>
            </p:nvGrpSpPr>
            <p:grpSpPr>
              <a:xfrm>
                <a:off x="2805041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48EF0BBF-85BB-7F46-BB2B-0D27DCEFD5C8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77F2AADD-C137-AD48-9611-6691A88AA685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450D47E9-CD74-7545-B264-8E351612EE7E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D90CE3C3-74A4-964E-815C-306B22B041C8}"/>
                  </a:ext>
                </a:extLst>
              </p:cNvPr>
              <p:cNvGrpSpPr/>
              <p:nvPr/>
            </p:nvGrpSpPr>
            <p:grpSpPr>
              <a:xfrm>
                <a:off x="3437646" y="5363936"/>
                <a:ext cx="304800" cy="125178"/>
                <a:chOff x="685111" y="5810249"/>
                <a:chExt cx="304800" cy="356348"/>
              </a:xfrm>
            </p:grpSpPr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C528464A-763B-5442-95E1-D198C53D64BD}"/>
                    </a:ext>
                  </a:extLst>
                </p:cNvPr>
                <p:cNvCxnSpPr/>
                <p:nvPr/>
              </p:nvCxnSpPr>
              <p:spPr>
                <a:xfrm>
                  <a:off x="6851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7CC8009D-BDE5-1941-9269-97C86FE18A13}"/>
                    </a:ext>
                  </a:extLst>
                </p:cNvPr>
                <p:cNvCxnSpPr/>
                <p:nvPr/>
              </p:nvCxnSpPr>
              <p:spPr>
                <a:xfrm>
                  <a:off x="8375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050D968A-338F-2448-99E3-6A2A45C4413D}"/>
                    </a:ext>
                  </a:extLst>
                </p:cNvPr>
                <p:cNvCxnSpPr/>
                <p:nvPr/>
              </p:nvCxnSpPr>
              <p:spPr>
                <a:xfrm>
                  <a:off x="989911" y="5810249"/>
                  <a:ext cx="0" cy="356348"/>
                </a:xfrm>
                <a:prstGeom prst="line">
                  <a:avLst/>
                </a:prstGeom>
                <a:noFill/>
                <a:ln w="12700" cap="sq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</p:cxnSp>
          </p:grpSp>
        </p:grp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FA877B7-FA09-E541-B187-BF097DB59FEF}"/>
                </a:ext>
              </a:extLst>
            </p:cNvPr>
            <p:cNvSpPr/>
            <p:nvPr/>
          </p:nvSpPr>
          <p:spPr bwMode="auto">
            <a:xfrm>
              <a:off x="6135172" y="2083744"/>
              <a:ext cx="158117" cy="164020"/>
            </a:xfrm>
            <a:prstGeom prst="ellipse">
              <a:avLst/>
            </a:prstGeom>
            <a:noFill/>
            <a:ln w="127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defRPr/>
              </a:pPr>
              <a:endParaRPr lang="en-US" sz="1730" kern="0">
                <a:solidFill>
                  <a:srgbClr val="0078D4"/>
                </a:solidFill>
                <a:latin typeface="Segoe UI Semilight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35935E21-27CA-1B4F-97D4-73B170F21D95}"/>
                </a:ext>
              </a:extLst>
            </p:cNvPr>
            <p:cNvSpPr/>
            <p:nvPr/>
          </p:nvSpPr>
          <p:spPr bwMode="auto">
            <a:xfrm>
              <a:off x="5911951" y="2129519"/>
              <a:ext cx="156176" cy="80034"/>
            </a:xfrm>
            <a:prstGeom prst="rect">
              <a:avLst/>
            </a:prstGeom>
            <a:noFill/>
            <a:ln w="127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defRPr/>
              </a:pPr>
              <a:endParaRPr lang="en-US" sz="1730" kern="0">
                <a:solidFill>
                  <a:srgbClr val="0078D4"/>
                </a:solidFill>
                <a:latin typeface="Segoe UI Semilight"/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7243C1C6-D2B6-474E-8F4B-351695F0A6F3}"/>
              </a:ext>
            </a:extLst>
          </p:cNvPr>
          <p:cNvSpPr txBox="1"/>
          <p:nvPr/>
        </p:nvSpPr>
        <p:spPr>
          <a:xfrm>
            <a:off x="8396496" y="5894251"/>
            <a:ext cx="1782637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698">
              <a:defRPr/>
            </a:pPr>
            <a:r>
              <a:rPr lang="en-US" kern="0">
                <a:solidFill>
                  <a:prstClr val="black"/>
                </a:solidFill>
              </a:rPr>
              <a:t>GPU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8961171-6746-1C41-8F46-AFF0E650467B}"/>
              </a:ext>
            </a:extLst>
          </p:cNvPr>
          <p:cNvGrpSpPr>
            <a:grpSpLocks noChangeAspect="1"/>
          </p:cNvGrpSpPr>
          <p:nvPr/>
        </p:nvGrpSpPr>
        <p:grpSpPr>
          <a:xfrm>
            <a:off x="10980478" y="5441836"/>
            <a:ext cx="298083" cy="298083"/>
            <a:chOff x="10035278" y="3218678"/>
            <a:chExt cx="247374" cy="247374"/>
          </a:xfrm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14B02F99-FBA6-CA42-AAC5-9FAA640B311B}"/>
                </a:ext>
              </a:extLst>
            </p:cNvPr>
            <p:cNvGrpSpPr/>
            <p:nvPr/>
          </p:nvGrpSpPr>
          <p:grpSpPr>
            <a:xfrm>
              <a:off x="10035278" y="3218678"/>
              <a:ext cx="247374" cy="247374"/>
              <a:chOff x="3485441" y="4505566"/>
              <a:chExt cx="712494" cy="712494"/>
            </a:xfrm>
          </p:grpSpPr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AF0D408E-E1F7-544B-9901-D8CC842F4D8E}"/>
                  </a:ext>
                </a:extLst>
              </p:cNvPr>
              <p:cNvSpPr/>
              <p:nvPr/>
            </p:nvSpPr>
            <p:spPr bwMode="auto">
              <a:xfrm>
                <a:off x="3565593" y="4585718"/>
                <a:ext cx="552190" cy="55219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494E033D-4020-2848-9BA8-361E4819269F}"/>
                  </a:ext>
                </a:extLst>
              </p:cNvPr>
              <p:cNvGrpSpPr/>
              <p:nvPr/>
            </p:nvGrpSpPr>
            <p:grpSpPr>
              <a:xfrm>
                <a:off x="3485441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C32CD6EE-BAC9-754F-AC92-E2D986770E22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69C300A1-431C-6843-9207-D5EE735F8B09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11" name="Straight Connector 410">
                    <a:extLst>
                      <a:ext uri="{FF2B5EF4-FFF2-40B4-BE49-F238E27FC236}">
                        <a16:creationId xmlns:a16="http://schemas.microsoft.com/office/drawing/2014/main" id="{E893C29A-346D-BC40-9827-F8E14E86457B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F9533880-7418-A748-9449-69BF30DC514B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49906534-7209-804C-9E25-C4187641925A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927151B0-8E75-D64D-BE77-AAB42F1AF284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DC5637AD-0383-4945-9ABD-9793433BB75C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55D17AE7-D94A-3546-8296-848FA47947B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8" name="Straight Connector 407">
                    <a:extLst>
                      <a:ext uri="{FF2B5EF4-FFF2-40B4-BE49-F238E27FC236}">
                        <a16:creationId xmlns:a16="http://schemas.microsoft.com/office/drawing/2014/main" id="{9B0A8381-66C7-3B45-BAED-D403B61D496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9" name="Straight Connector 408">
                    <a:extLst>
                      <a:ext uri="{FF2B5EF4-FFF2-40B4-BE49-F238E27FC236}">
                        <a16:creationId xmlns:a16="http://schemas.microsoft.com/office/drawing/2014/main" id="{995B70C6-92CC-3746-A0EA-FB90620E0EBF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0FED0514-DA0E-8041-B4EB-F5E1E2CE913C}"/>
                  </a:ext>
                </a:extLst>
              </p:cNvPr>
              <p:cNvGrpSpPr/>
              <p:nvPr/>
            </p:nvGrpSpPr>
            <p:grpSpPr>
              <a:xfrm rot="5400000">
                <a:off x="3480396" y="4677750"/>
                <a:ext cx="712494" cy="368126"/>
                <a:chOff x="3485441" y="4677750"/>
                <a:chExt cx="712494" cy="368126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44CD4F60-69B3-1840-AA0B-FF8578D78D0D}"/>
                    </a:ext>
                  </a:extLst>
                </p:cNvPr>
                <p:cNvGrpSpPr/>
                <p:nvPr/>
              </p:nvGrpSpPr>
              <p:grpSpPr>
                <a:xfrm>
                  <a:off x="4117783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317387E2-A5B6-BF4D-8178-6F65A4FED2F3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69683DFC-42D8-2D45-9DD6-88DCBEB6EA68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7950D976-0E2F-EF4A-B16C-F67223AAA244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403" name="Straight Connector 402">
                    <a:extLst>
                      <a:ext uri="{FF2B5EF4-FFF2-40B4-BE49-F238E27FC236}">
                        <a16:creationId xmlns:a16="http://schemas.microsoft.com/office/drawing/2014/main" id="{1F1487C1-28E1-6B4E-BC71-26D992D5B9D0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C4403F77-958D-6B41-9180-F273BBB0CF2C}"/>
                    </a:ext>
                  </a:extLst>
                </p:cNvPr>
                <p:cNvGrpSpPr/>
                <p:nvPr/>
              </p:nvGrpSpPr>
              <p:grpSpPr>
                <a:xfrm>
                  <a:off x="3485441" y="4677750"/>
                  <a:ext cx="80152" cy="368126"/>
                  <a:chOff x="4117783" y="4677750"/>
                  <a:chExt cx="129006" cy="368126"/>
                </a:xfrm>
              </p:grpSpPr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E5112662-D958-DF48-9949-82154B6C40A8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677750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062BB9A5-EF66-6045-886B-3A2B384DD3C2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769781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10CF0951-1C22-FD4A-9CD1-3C8A8FEE70D0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4953845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8F596212-7578-5749-87C0-EC9D646AB2B6}"/>
                      </a:ext>
                    </a:extLst>
                  </p:cNvPr>
                  <p:cNvCxnSpPr/>
                  <p:nvPr/>
                </p:nvCxnSpPr>
                <p:spPr>
                  <a:xfrm>
                    <a:off x="4117783" y="5045876"/>
                    <a:ext cx="129006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</p:grpSp>
          </p:grpSp>
        </p:grpSp>
        <p:sp>
          <p:nvSpPr>
            <p:cNvPr id="390" name="Freeform: Shape 520">
              <a:extLst>
                <a:ext uri="{FF2B5EF4-FFF2-40B4-BE49-F238E27FC236}">
                  <a16:creationId xmlns:a16="http://schemas.microsoft.com/office/drawing/2014/main" id="{D77827C7-0245-994A-A76A-EEC41452D1E7}"/>
                </a:ext>
              </a:extLst>
            </p:cNvPr>
            <p:cNvSpPr/>
            <p:nvPr/>
          </p:nvSpPr>
          <p:spPr bwMode="auto">
            <a:xfrm>
              <a:off x="10124345" y="3293573"/>
              <a:ext cx="71612" cy="91319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78D4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1E2D3E37-F01A-654B-A6CC-02141460F022}"/>
              </a:ext>
            </a:extLst>
          </p:cNvPr>
          <p:cNvSpPr txBox="1"/>
          <p:nvPr/>
        </p:nvSpPr>
        <p:spPr>
          <a:xfrm>
            <a:off x="10937829" y="5894251"/>
            <a:ext cx="383380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895698">
              <a:defRPr/>
            </a:pPr>
            <a:r>
              <a:rPr lang="en-US" kern="0">
                <a:solidFill>
                  <a:prstClr val="black"/>
                </a:solidFill>
              </a:rPr>
              <a:t>FPGA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17974B-EF8C-1B4C-AE3B-B7DAC3DBDB85}"/>
              </a:ext>
            </a:extLst>
          </p:cNvPr>
          <p:cNvGrpSpPr/>
          <p:nvPr/>
        </p:nvGrpSpPr>
        <p:grpSpPr>
          <a:xfrm>
            <a:off x="10932191" y="2478249"/>
            <a:ext cx="349246" cy="297096"/>
            <a:chOff x="11238522" y="2214151"/>
            <a:chExt cx="394713" cy="335774"/>
          </a:xfrm>
        </p:grpSpPr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850CB56-75F6-704E-9928-C7576BA8561C}"/>
                </a:ext>
              </a:extLst>
            </p:cNvPr>
            <p:cNvGrpSpPr/>
            <p:nvPr/>
          </p:nvGrpSpPr>
          <p:grpSpPr>
            <a:xfrm>
              <a:off x="11238522" y="2214151"/>
              <a:ext cx="394713" cy="335774"/>
              <a:chOff x="2107244" y="1575258"/>
              <a:chExt cx="310993" cy="264555"/>
            </a:xfrm>
          </p:grpSpPr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7F6F5566-61FD-F24E-A551-D31015388093}"/>
                  </a:ext>
                </a:extLst>
              </p:cNvPr>
              <p:cNvGrpSpPr/>
              <p:nvPr/>
            </p:nvGrpSpPr>
            <p:grpSpPr>
              <a:xfrm>
                <a:off x="2107244" y="1575258"/>
                <a:ext cx="310993" cy="264555"/>
                <a:chOff x="2107244" y="1575258"/>
                <a:chExt cx="310993" cy="264555"/>
              </a:xfrm>
            </p:grpSpPr>
            <p:sp>
              <p:nvSpPr>
                <p:cNvPr id="421" name="Rectangle 9">
                  <a:extLst>
                    <a:ext uri="{FF2B5EF4-FFF2-40B4-BE49-F238E27FC236}">
                      <a16:creationId xmlns:a16="http://schemas.microsoft.com/office/drawing/2014/main" id="{E155838F-9749-9849-AF71-C8E4574D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sz="180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22" name="Line 10">
                  <a:extLst>
                    <a:ext uri="{FF2B5EF4-FFF2-40B4-BE49-F238E27FC236}">
                      <a16:creationId xmlns:a16="http://schemas.microsoft.com/office/drawing/2014/main" id="{081A1907-7DD7-2847-A973-54D1AF501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47026"/>
                  <a:ext cx="31099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sz="180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789A79E7-40F7-5F45-B54F-E30D42E16B78}"/>
                  </a:ext>
                </a:extLst>
              </p:cNvPr>
              <p:cNvGrpSpPr/>
              <p:nvPr/>
            </p:nvGrpSpPr>
            <p:grpSpPr>
              <a:xfrm>
                <a:off x="2287367" y="1599181"/>
                <a:ext cx="95690" cy="23923"/>
                <a:chOff x="2287367" y="1599181"/>
                <a:chExt cx="95690" cy="23923"/>
              </a:xfrm>
            </p:grpSpPr>
            <p:sp>
              <p:nvSpPr>
                <p:cNvPr id="418" name="Oval 11">
                  <a:extLst>
                    <a:ext uri="{FF2B5EF4-FFF2-40B4-BE49-F238E27FC236}">
                      <a16:creationId xmlns:a16="http://schemas.microsoft.com/office/drawing/2014/main" id="{B1BCBF12-BE2A-0D4A-B3F0-9BBB8E69C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736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sz="180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19" name="Oval 12">
                  <a:extLst>
                    <a:ext uri="{FF2B5EF4-FFF2-40B4-BE49-F238E27FC236}">
                      <a16:creationId xmlns:a16="http://schemas.microsoft.com/office/drawing/2014/main" id="{C244FA80-E3D1-974F-8D51-054952BD3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2547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sz="180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420" name="Oval 13">
                  <a:extLst>
                    <a:ext uri="{FF2B5EF4-FFF2-40B4-BE49-F238E27FC236}">
                      <a16:creationId xmlns:a16="http://schemas.microsoft.com/office/drawing/2014/main" id="{3AC8663D-5C8C-9742-B2B0-2F9474F31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134" y="1599181"/>
                  <a:ext cx="23923" cy="2392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>
                    <a:defRPr/>
                  </a:pPr>
                  <a:endParaRPr lang="en-US" sz="180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E49B9F41-5ABB-5A4A-BE37-F862EB5A6A52}"/>
                </a:ext>
              </a:extLst>
            </p:cNvPr>
            <p:cNvSpPr/>
            <p:nvPr/>
          </p:nvSpPr>
          <p:spPr bwMode="auto">
            <a:xfrm flipH="1">
              <a:off x="11292455" y="2354178"/>
              <a:ext cx="84926" cy="139515"/>
            </a:xfrm>
            <a:custGeom>
              <a:avLst/>
              <a:gdLst>
                <a:gd name="connsiteX0" fmla="*/ 250825 w 250825"/>
                <a:gd name="connsiteY0" fmla="*/ 0 h 269875"/>
                <a:gd name="connsiteX1" fmla="*/ 0 w 250825"/>
                <a:gd name="connsiteY1" fmla="*/ 142875 h 269875"/>
                <a:gd name="connsiteX2" fmla="*/ 250825 w 250825"/>
                <a:gd name="connsiteY2" fmla="*/ 269875 h 2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5" h="269875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1800">
                <a:solidFill>
                  <a:prstClr val="white"/>
                </a:solidFill>
                <a:latin typeface="Segoe UI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C9327-AA78-EF42-908C-7DAC74E42DF4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807" y="2493693"/>
              <a:ext cx="11897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78B6889-888C-0D40-B490-E14DC9849763}"/>
              </a:ext>
            </a:extLst>
          </p:cNvPr>
          <p:cNvCxnSpPr>
            <a:cxnSpLocks/>
          </p:cNvCxnSpPr>
          <p:nvPr/>
        </p:nvCxnSpPr>
        <p:spPr>
          <a:xfrm>
            <a:off x="527387" y="2244756"/>
            <a:ext cx="11175383" cy="0"/>
          </a:xfrm>
          <a:prstGeom prst="line">
            <a:avLst/>
          </a:prstGeom>
          <a:noFill/>
          <a:ln w="15875" cap="rnd" cmpd="sng" algn="ctr">
            <a:solidFill>
              <a:srgbClr val="D9D9D9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ED9CEDB-044D-8143-BA2D-06C67494C87C}"/>
              </a:ext>
            </a:extLst>
          </p:cNvPr>
          <p:cNvCxnSpPr>
            <a:cxnSpLocks/>
          </p:cNvCxnSpPr>
          <p:nvPr/>
        </p:nvCxnSpPr>
        <p:spPr>
          <a:xfrm>
            <a:off x="527387" y="3233490"/>
            <a:ext cx="11175383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107D106-AE8A-6749-8F47-252830B81E2C}"/>
              </a:ext>
            </a:extLst>
          </p:cNvPr>
          <p:cNvCxnSpPr>
            <a:cxnSpLocks/>
          </p:cNvCxnSpPr>
          <p:nvPr/>
        </p:nvCxnSpPr>
        <p:spPr>
          <a:xfrm>
            <a:off x="527387" y="5210960"/>
            <a:ext cx="11175383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7748C6-EBE9-8A43-8CA6-2A7D66B762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0955" y="3428042"/>
            <a:ext cx="380254" cy="37301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2E2FF23-90D7-1846-B0CA-6F89DD4B62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831" y="2498428"/>
            <a:ext cx="287443" cy="300371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685AF60-FCBB-4443-95F9-6FDA2F3B58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452" y="2432620"/>
            <a:ext cx="349247" cy="39935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623A650-248F-594C-B0A0-566D602CB8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912" y="3436516"/>
            <a:ext cx="298788" cy="323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A18295-B913-B94E-87B5-A67A50B81C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831" y="3434373"/>
            <a:ext cx="292058" cy="343132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7761C86C-D1D2-814E-9729-04EFEB9CD1F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820" y="2481657"/>
            <a:ext cx="327980" cy="327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AB9A75-BCAD-0D40-AEA0-4A016B2FF0A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903" y="3483334"/>
            <a:ext cx="553394" cy="294159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5584A0E-3398-2F42-A0A8-57A0B927E89B}"/>
              </a:ext>
            </a:extLst>
          </p:cNvPr>
          <p:cNvCxnSpPr>
            <a:cxnSpLocks/>
          </p:cNvCxnSpPr>
          <p:nvPr/>
        </p:nvCxnSpPr>
        <p:spPr>
          <a:xfrm>
            <a:off x="527387" y="4222225"/>
            <a:ext cx="11175383" cy="0"/>
          </a:xfrm>
          <a:prstGeom prst="line">
            <a:avLst/>
          </a:prstGeom>
          <a:noFill/>
          <a:ln w="15875" cap="rnd" cmpd="sng" algn="ctr">
            <a:solidFill>
              <a:sysClr val="window" lastClr="FFFFFF">
                <a:lumMod val="85000"/>
              </a:sysClr>
            </a:solidFill>
            <a:prstDash val="solid"/>
            <a:headEnd type="none"/>
            <a:tailEnd type="none"/>
          </a:ln>
          <a:effectLst/>
        </p:spPr>
      </p:cxnSp>
      <p:sp>
        <p:nvSpPr>
          <p:cNvPr id="185" name="Freeform 128">
            <a:extLst>
              <a:ext uri="{FF2B5EF4-FFF2-40B4-BE49-F238E27FC236}">
                <a16:creationId xmlns:a16="http://schemas.microsoft.com/office/drawing/2014/main" id="{4E379510-B6B1-924F-9388-83DD38F48291}"/>
              </a:ext>
            </a:extLst>
          </p:cNvPr>
          <p:cNvSpPr>
            <a:spLocks noChangeAspect="1"/>
          </p:cNvSpPr>
          <p:nvPr/>
        </p:nvSpPr>
        <p:spPr bwMode="auto">
          <a:xfrm>
            <a:off x="3412220" y="6328873"/>
            <a:ext cx="453745" cy="254028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  <a:miter lim="800000"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000">
              <a:solidFill>
                <a:srgbClr val="333333"/>
              </a:solidFill>
              <a:latin typeface="Segoe UI Semibold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1F3B6B-B511-CE45-A1EA-D9945CFBF70A}"/>
              </a:ext>
            </a:extLst>
          </p:cNvPr>
          <p:cNvGrpSpPr/>
          <p:nvPr/>
        </p:nvGrpSpPr>
        <p:grpSpPr>
          <a:xfrm flipH="1">
            <a:off x="9301311" y="6304884"/>
            <a:ext cx="289992" cy="288751"/>
            <a:chOff x="7749590" y="2876913"/>
            <a:chExt cx="187018" cy="188120"/>
          </a:xfrm>
          <a:noFill/>
        </p:grpSpPr>
        <p:sp>
          <p:nvSpPr>
            <p:cNvPr id="179" name="Freeform 99">
              <a:extLst>
                <a:ext uri="{FF2B5EF4-FFF2-40B4-BE49-F238E27FC236}">
                  <a16:creationId xmlns:a16="http://schemas.microsoft.com/office/drawing/2014/main" id="{9DB6FE35-37CE-3A45-80C0-5A50DC59C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616" y="2951946"/>
              <a:ext cx="111966" cy="113087"/>
            </a:xfrm>
            <a:custGeom>
              <a:avLst/>
              <a:gdLst>
                <a:gd name="T0" fmla="*/ 0 w 46"/>
                <a:gd name="T1" fmla="*/ 0 h 47"/>
                <a:gd name="T2" fmla="*/ 46 w 46"/>
                <a:gd name="T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6" h="47">
                  <a:moveTo>
                    <a:pt x="0" y="0"/>
                  </a:moveTo>
                  <a:cubicBezTo>
                    <a:pt x="25" y="0"/>
                    <a:pt x="46" y="21"/>
                    <a:pt x="46" y="47"/>
                  </a:cubicBezTo>
                </a:path>
              </a:pathLst>
            </a:custGeom>
            <a:grp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1000" kern="0">
                <a:solidFill>
                  <a:srgbClr val="FFFFFF"/>
                </a:solidFill>
                <a:latin typeface="Segoe UI Semibold"/>
              </a:endParaRPr>
            </a:p>
          </p:txBody>
        </p:sp>
        <p:sp>
          <p:nvSpPr>
            <p:cNvPr id="180" name="Freeform 100">
              <a:extLst>
                <a:ext uri="{FF2B5EF4-FFF2-40B4-BE49-F238E27FC236}">
                  <a16:creationId xmlns:a16="http://schemas.microsoft.com/office/drawing/2014/main" id="{8ECE2375-D620-EA46-B558-C5F448CD9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590" y="2916113"/>
              <a:ext cx="150035" cy="148916"/>
            </a:xfrm>
            <a:custGeom>
              <a:avLst/>
              <a:gdLst>
                <a:gd name="T0" fmla="*/ 0 w 62"/>
                <a:gd name="T1" fmla="*/ 0 h 62"/>
                <a:gd name="T2" fmla="*/ 62 w 62"/>
                <a:gd name="T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" h="62">
                  <a:moveTo>
                    <a:pt x="0" y="0"/>
                  </a:moveTo>
                  <a:cubicBezTo>
                    <a:pt x="34" y="0"/>
                    <a:pt x="62" y="27"/>
                    <a:pt x="62" y="62"/>
                  </a:cubicBezTo>
                </a:path>
              </a:pathLst>
            </a:custGeom>
            <a:grp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1000" kern="0">
                <a:solidFill>
                  <a:srgbClr val="FFFFFF"/>
                </a:solidFill>
                <a:latin typeface="Segoe UI Semibold"/>
              </a:endParaRPr>
            </a:p>
          </p:txBody>
        </p:sp>
        <p:sp>
          <p:nvSpPr>
            <p:cNvPr id="181" name="Freeform 101">
              <a:extLst>
                <a:ext uri="{FF2B5EF4-FFF2-40B4-BE49-F238E27FC236}">
                  <a16:creationId xmlns:a16="http://schemas.microsoft.com/office/drawing/2014/main" id="{99C0EDB3-E644-134E-ADD3-08C207CC8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625" y="2876913"/>
              <a:ext cx="186983" cy="188103"/>
            </a:xfrm>
            <a:custGeom>
              <a:avLst/>
              <a:gdLst>
                <a:gd name="T0" fmla="*/ 0 w 77"/>
                <a:gd name="T1" fmla="*/ 0 h 78"/>
                <a:gd name="T2" fmla="*/ 77 w 77"/>
                <a:gd name="T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" h="78">
                  <a:moveTo>
                    <a:pt x="0" y="0"/>
                  </a:moveTo>
                  <a:cubicBezTo>
                    <a:pt x="42" y="0"/>
                    <a:pt x="77" y="35"/>
                    <a:pt x="77" y="78"/>
                  </a:cubicBezTo>
                </a:path>
              </a:pathLst>
            </a:custGeom>
            <a:grp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1" tIns="36206" rIns="72411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1000" kern="0">
                <a:solidFill>
                  <a:srgbClr val="FFFFFF"/>
                </a:solidFill>
                <a:latin typeface="Segoe UI Semibold"/>
              </a:endParaRPr>
            </a:p>
          </p:txBody>
        </p:sp>
      </p:grpSp>
      <p:sp>
        <p:nvSpPr>
          <p:cNvPr id="178" name="Oval 177">
            <a:extLst>
              <a:ext uri="{FF2B5EF4-FFF2-40B4-BE49-F238E27FC236}">
                <a16:creationId xmlns:a16="http://schemas.microsoft.com/office/drawing/2014/main" id="{B8936ECA-DC72-7543-A3E6-69BE1AACC029}"/>
              </a:ext>
            </a:extLst>
          </p:cNvPr>
          <p:cNvSpPr/>
          <p:nvPr/>
        </p:nvSpPr>
        <p:spPr bwMode="auto">
          <a:xfrm>
            <a:off x="9495715" y="6495627"/>
            <a:ext cx="88166" cy="87275"/>
          </a:xfrm>
          <a:prstGeom prst="ellipse">
            <a:avLst/>
          </a:prstGeom>
          <a:noFill/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00">
              <a:solidFill>
                <a:srgbClr val="FFFFFF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AC34D-818E-4EDC-95C6-94BCC080C8DA}"/>
              </a:ext>
            </a:extLst>
          </p:cNvPr>
          <p:cNvSpPr txBox="1"/>
          <p:nvPr/>
        </p:nvSpPr>
        <p:spPr>
          <a:xfrm>
            <a:off x="3758770" y="6228723"/>
            <a:ext cx="5549323" cy="54466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 b="1" kern="0">
                <a:solidFill>
                  <a:prstClr val="black"/>
                </a:solidFill>
                <a:latin typeface="Segoe UI Semibold"/>
                <a:cs typeface="Segoe UI" pitchFamily="34" charset="0"/>
              </a:rPr>
              <a:t>From the Intelligent Cloud to the Intelligent Edge</a:t>
            </a:r>
          </a:p>
        </p:txBody>
      </p:sp>
    </p:spTree>
    <p:extLst>
      <p:ext uri="{BB962C8B-B14F-4D97-AF65-F5344CB8AC3E}">
        <p14:creationId xmlns:p14="http://schemas.microsoft.com/office/powerpoint/2010/main" val="426082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5" grpId="0" animBg="1"/>
      <p:bldP spid="178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C728A7B-6340-48D8-821E-AC5C108D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49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D2598-5302-4F1E-B668-73A42111B9E0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Azure Machine Learning</a:t>
            </a:r>
          </a:p>
        </p:txBody>
      </p:sp>
      <p:pic>
        <p:nvPicPr>
          <p:cNvPr id="125" name="Picture 2" descr="Workspace taxonomy">
            <a:extLst>
              <a:ext uri="{FF2B5EF4-FFF2-40B4-BE49-F238E27FC236}">
                <a16:creationId xmlns:a16="http://schemas.microsoft.com/office/drawing/2014/main" id="{2D975963-9C2D-4096-B911-B6A92FC7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75899"/>
            <a:ext cx="10515599" cy="44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1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utomated Machine learning">
            <a:extLst>
              <a:ext uri="{FF2B5EF4-FFF2-40B4-BE49-F238E27FC236}">
                <a16:creationId xmlns:a16="http://schemas.microsoft.com/office/drawing/2014/main" id="{711DED76-F68B-4324-9D8D-BC3AFDC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79830"/>
            <a:ext cx="10905066" cy="44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7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50D62A7-B1D7-4658-A657-814F5BB68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796327"/>
              </p:ext>
            </p:extLst>
          </p:nvPr>
        </p:nvGraphicFramePr>
        <p:xfrm>
          <a:off x="4353844" y="1893783"/>
          <a:ext cx="7356973" cy="2891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EADD3AF-DEBF-4CDF-8201-753402A71DFD}"/>
              </a:ext>
            </a:extLst>
          </p:cNvPr>
          <p:cNvSpPr txBox="1"/>
          <p:nvPr/>
        </p:nvSpPr>
        <p:spPr>
          <a:xfrm>
            <a:off x="1264667" y="6318031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Est. time 90 mins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66FB6-BA5A-48D1-BBBF-E31056708F00}"/>
              </a:ext>
            </a:extLst>
          </p:cNvPr>
          <p:cNvSpPr txBox="1"/>
          <p:nvPr/>
        </p:nvSpPr>
        <p:spPr>
          <a:xfrm>
            <a:off x="1547301" y="4230677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Engineer</a:t>
            </a:r>
          </a:p>
        </p:txBody>
      </p:sp>
      <p:pic>
        <p:nvPicPr>
          <p:cNvPr id="11" name="Picture 8" descr="Hat Icon - Download in Colored Outline Style">
            <a:extLst>
              <a:ext uri="{FF2B5EF4-FFF2-40B4-BE49-F238E27FC236}">
                <a16:creationId xmlns:a16="http://schemas.microsoft.com/office/drawing/2014/main" id="{0DD60695-34D8-4229-92DA-91933E4C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61" y="2035505"/>
            <a:ext cx="2608285" cy="26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58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D2598-5302-4F1E-B668-73A42111B9E0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</a:t>
            </a:r>
            <a:r>
              <a:rPr lang="en-US" sz="4800">
                <a:latin typeface="+mj-lt"/>
                <a:ea typeface="+mj-ea"/>
                <a:cs typeface="+mj-cs"/>
              </a:rPr>
              <a:t>Logic Apps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CD3E90B-BC9F-4D6A-AF24-F4423DABF121}"/>
              </a:ext>
            </a:extLst>
          </p:cNvPr>
          <p:cNvSpPr txBox="1">
            <a:spLocks/>
          </p:cNvSpPr>
          <p:nvPr/>
        </p:nvSpPr>
        <p:spPr>
          <a:xfrm>
            <a:off x="805543" y="2872061"/>
            <a:ext cx="5272889" cy="3181233"/>
          </a:xfrm>
          <a:prstGeom prst="rect">
            <a:avLst/>
          </a:prstGeom>
        </p:spPr>
        <p:txBody>
          <a:bodyPr vert="horz" lIns="89642" tIns="44821" rIns="89642" bIns="44821" rtlCol="0" anchor="t">
            <a:norm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9" indent="0" defTabSz="896386">
              <a:lnSpc>
                <a:spcPct val="90000"/>
              </a:lnSpc>
              <a:buNone/>
            </a:pPr>
            <a:r>
              <a:rPr lang="en-US" sz="1961">
                <a:solidFill>
                  <a:schemeClr val="tx1"/>
                </a:solidFill>
                <a:latin typeface="Segoe UI"/>
              </a:rPr>
              <a:t>Automate workflows and orchestrate business processes easily</a:t>
            </a:r>
          </a:p>
          <a:p>
            <a:pPr marL="4459" indent="0" defTabSz="896386">
              <a:lnSpc>
                <a:spcPct val="90000"/>
              </a:lnSpc>
              <a:buNone/>
            </a:pPr>
            <a:endParaRPr lang="en-US" sz="1961">
              <a:solidFill>
                <a:schemeClr val="tx1"/>
              </a:solidFill>
              <a:latin typeface="Segoe UI"/>
            </a:endParaRPr>
          </a:p>
          <a:p>
            <a:pPr marL="336145" indent="-224097" defTabSz="8963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61">
                <a:solidFill>
                  <a:schemeClr val="tx1"/>
                </a:solidFill>
                <a:latin typeface="Segoe UI"/>
              </a:rPr>
              <a:t>Out-of-the-box connectors reduce integration challenges</a:t>
            </a:r>
          </a:p>
          <a:p>
            <a:pPr marL="336145" indent="-224097" defTabSz="8963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61">
                <a:solidFill>
                  <a:schemeClr val="tx1"/>
                </a:solidFill>
                <a:latin typeface="Segoe UI"/>
              </a:rPr>
              <a:t>Connect and integrate data from the cloud to on-premises</a:t>
            </a:r>
          </a:p>
          <a:p>
            <a:pPr marL="336145" indent="-224097" defTabSz="8963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61">
                <a:solidFill>
                  <a:schemeClr val="tx1"/>
                </a:solidFill>
                <a:latin typeface="Segoe UI"/>
              </a:rPr>
              <a:t>B2B and enterprise messaging in the cloud</a:t>
            </a:r>
          </a:p>
          <a:p>
            <a:pPr marL="336145" indent="-224097" defTabSz="896386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61">
                <a:solidFill>
                  <a:schemeClr val="tx1"/>
                </a:solidFill>
                <a:latin typeface="Segoe UI"/>
              </a:rPr>
              <a:t>Powerful web-based workflow designer</a:t>
            </a:r>
            <a:endParaRPr lang="en-US" sz="1961" dirty="0">
              <a:solidFill>
                <a:schemeClr val="tx1"/>
              </a:solidFill>
              <a:latin typeface="Segoe U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6BA717B-2C5F-40C2-8CA8-C76C0947E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3333" y="2410727"/>
            <a:ext cx="3545308" cy="27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5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D2598-5302-4F1E-B668-73A42111B9E0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Introduction to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EventHubs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4853D71C-AA15-4258-9BC6-94FA95D6BB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9D20B95-4895-43F5-8B3E-6DFFC2B4C8C7}"/>
              </a:ext>
            </a:extLst>
          </p:cNvPr>
          <p:cNvSpPr txBox="1">
            <a:spLocks/>
          </p:cNvSpPr>
          <p:nvPr/>
        </p:nvSpPr>
        <p:spPr>
          <a:xfrm>
            <a:off x="698670" y="2820603"/>
            <a:ext cx="5486636" cy="3284150"/>
          </a:xfrm>
          <a:prstGeom prst="rect">
            <a:avLst/>
          </a:prstGeom>
        </p:spPr>
        <p:txBody>
          <a:bodyPr vert="horz" lIns="89642" tIns="44821" rIns="89642" bIns="44821" rtlCol="0" anchor="t">
            <a:norm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9" marR="0" lvl="0" indent="0" algn="l" defTabSz="89638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Simplify event-based app development with a publish-subscribe model</a:t>
            </a:r>
          </a:p>
          <a:p>
            <a:pPr marL="228556" marR="0" lvl="0" indent="-224097" algn="l" defTabSz="89638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335915" marR="0" lvl="0" indent="-223520" algn="l" defTabSz="89638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/>
              </a:rPr>
              <a:t>Simple HTTP-based event delivery and Kafka API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336145" marR="0" lvl="0" indent="-224097" algn="l" defTabSz="89638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Build better, more reliable applications through reactive programming</a:t>
            </a:r>
          </a:p>
          <a:p>
            <a:pPr marL="336145" marR="0" lvl="0" indent="-224097" algn="l" defTabSz="89638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Focus on product innovation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37A092A-BB0B-41BC-BC58-79993CAA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0379" y="2242348"/>
            <a:ext cx="2984842" cy="29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0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849875" y="1889211"/>
            <a:ext cx="8031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8136810" y="2185771"/>
            <a:ext cx="1141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MongoDB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BEB5F-9BD8-4935-BB62-0304D488C247}"/>
              </a:ext>
            </a:extLst>
          </p:cNvPr>
          <p:cNvGrpSpPr/>
          <p:nvPr/>
        </p:nvGrpSpPr>
        <p:grpSpPr>
          <a:xfrm>
            <a:off x="935842" y="2510764"/>
            <a:ext cx="1294027" cy="440630"/>
            <a:chOff x="1880903" y="2175418"/>
            <a:chExt cx="1294027" cy="440630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5A063E9-CB90-4236-B361-2F2CD4DC928E}"/>
                </a:ext>
              </a:extLst>
            </p:cNvPr>
            <p:cNvSpPr txBox="1"/>
            <p:nvPr/>
          </p:nvSpPr>
          <p:spPr>
            <a:xfrm>
              <a:off x="2371761" y="2257234"/>
              <a:ext cx="803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Table API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F0A600-1E3D-45BA-AB34-E214FCAD0B42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893C08C3-7368-49EF-9C5B-BD3107C05B57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0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75321ED-7A48-4CB8-907A-E111F192E680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1B07B418-F5C7-4605-8FC5-F3EA20F39B4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B7D221E-192B-4F8E-9759-1AFBC03445DC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F54A1402-E5E4-4B69-8FC4-75C572454368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F803BA7-9545-46A5-ACBF-9B2F683CB371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0047B6C-78AF-4D71-97FD-B943AD196E6C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46EB0FF6-ADAE-4DC5-854E-F2A388689ADC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EAAFFFE-7D34-4A7C-9998-6CD6355D29A9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E206180-0025-485B-BD55-C48E5554A010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A0B64E8-521F-4F06-B5A5-4318A58FC204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7C32281-2BC6-4D60-9EBD-569D4BE289E4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54DFE-BA73-41E3-900B-523E95F2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1133426" y="5547982"/>
            <a:ext cx="9925148" cy="1310018"/>
          </a:xfrm>
          <a:prstGeom prst="rect">
            <a:avLst/>
          </a:prstGeom>
        </p:spPr>
      </p:pic>
      <p:sp>
        <p:nvSpPr>
          <p:cNvPr id="100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: Shape 99"/>
          <p:cNvSpPr/>
          <p:nvPr/>
        </p:nvSpPr>
        <p:spPr>
          <a:xfrm>
            <a:off x="0" y="2593251"/>
            <a:ext cx="1218930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Freeform: Shape 99"/>
          <p:cNvSpPr/>
          <p:nvPr/>
        </p:nvSpPr>
        <p:spPr>
          <a:xfrm>
            <a:off x="0" y="3990142"/>
            <a:ext cx="12192000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0669" y="4315190"/>
            <a:ext cx="11082665" cy="1524582"/>
            <a:chOff x="712834" y="4237919"/>
            <a:chExt cx="11082665" cy="1524582"/>
          </a:xfrm>
        </p:grpSpPr>
        <p:sp>
          <p:nvSpPr>
            <p:cNvPr id="893" name="TextBox 892"/>
            <p:cNvSpPr txBox="1"/>
            <p:nvPr/>
          </p:nvSpPr>
          <p:spPr>
            <a:xfrm>
              <a:off x="712834" y="5255413"/>
              <a:ext cx="1117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894" name="TextBox 893"/>
            <p:cNvSpPr txBox="1"/>
            <p:nvPr/>
          </p:nvSpPr>
          <p:spPr>
            <a:xfrm>
              <a:off x="2863058" y="4596855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5559906" y="4237919"/>
              <a:ext cx="16482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10631399" y="5331614"/>
              <a:ext cx="1164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8240724" y="4596855"/>
              <a:ext cx="13580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sp>
        <p:nvSpPr>
          <p:cNvPr id="84" name="Title 10"/>
          <p:cNvSpPr>
            <a:spLocks noGrp="1"/>
          </p:cNvSpPr>
          <p:nvPr>
            <p:ph type="title"/>
          </p:nvPr>
        </p:nvSpPr>
        <p:spPr>
          <a:xfrm>
            <a:off x="268080" y="280267"/>
            <a:ext cx="11655840" cy="89966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Introduction to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CosmosDb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sp>
          <p:nvSpPr>
            <p:cNvPr id="106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08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sp>
          <p:nvSpPr>
            <p:cNvPr id="89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91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sp>
          <p:nvSpPr>
            <p:cNvPr id="101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103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sp>
          <p:nvSpPr>
            <p:cNvPr id="83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86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38" y="2032648"/>
            <a:ext cx="631133" cy="4185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B49D7-5838-404C-B16E-F21A9F61F6A4}"/>
              </a:ext>
            </a:extLst>
          </p:cNvPr>
          <p:cNvGrpSpPr/>
          <p:nvPr/>
        </p:nvGrpSpPr>
        <p:grpSpPr>
          <a:xfrm>
            <a:off x="2847286" y="3015182"/>
            <a:ext cx="6914490" cy="974208"/>
            <a:chOff x="2847286" y="3085807"/>
            <a:chExt cx="6914490" cy="9742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DA855E-3024-42F2-BA8F-EAD67D95D47A}"/>
                </a:ext>
              </a:extLst>
            </p:cNvPr>
            <p:cNvGrpSpPr/>
            <p:nvPr/>
          </p:nvGrpSpPr>
          <p:grpSpPr>
            <a:xfrm>
              <a:off x="7100228" y="3085807"/>
              <a:ext cx="819456" cy="736037"/>
              <a:chOff x="7002857" y="3085807"/>
              <a:chExt cx="819456" cy="736037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149" name="Straight Connector 148"/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0" name="Straight Connector 149"/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1" name="Oval 150"/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2" name="Straight Connector 151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53" name="Straight Connector 152"/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4" name="Oval 153"/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6" name="Straight Connector 155"/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7" name="Oval 156"/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8" name="Straight Connector 157"/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59" name="Oval 158"/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/>
              <p:cNvSpPr txBox="1"/>
              <p:nvPr/>
            </p:nvSpPr>
            <p:spPr>
              <a:xfrm>
                <a:off x="7002857" y="3567928"/>
                <a:ext cx="81945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C2D72-87D6-4750-AD45-6D4CD88B840B}"/>
                </a:ext>
              </a:extLst>
            </p:cNvPr>
            <p:cNvGrpSpPr/>
            <p:nvPr/>
          </p:nvGrpSpPr>
          <p:grpSpPr>
            <a:xfrm>
              <a:off x="4823075" y="3293168"/>
              <a:ext cx="1088760" cy="532323"/>
              <a:chOff x="4983242" y="3293168"/>
              <a:chExt cx="1088760" cy="532323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4983242" y="3571575"/>
                <a:ext cx="108876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694D492-873A-4422-AF4B-BB463C0EB82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165" name="Straight Connector 164"/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66" name="Oval 165"/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285C58-779F-4A9A-BA57-923C71BFD4DE}"/>
                </a:ext>
              </a:extLst>
            </p:cNvPr>
            <p:cNvGrpSpPr/>
            <p:nvPr/>
          </p:nvGrpSpPr>
          <p:grpSpPr>
            <a:xfrm>
              <a:off x="2847286" y="3285344"/>
              <a:ext cx="787396" cy="774671"/>
              <a:chOff x="3250313" y="3055226"/>
              <a:chExt cx="787396" cy="774671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DD7D695-2830-48F0-B20A-C8EBCE02355F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171" name="Straight Connector 170"/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2" name="Oval 171"/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4" name="Straight Connector 173"/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5" name="Oval 174"/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77" name="Straight Connector 176"/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178" name="Oval 177"/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3250313" y="3575981"/>
                <a:ext cx="78739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CBFC8-4151-4394-8CD2-007444BC6534}"/>
                </a:ext>
              </a:extLst>
            </p:cNvPr>
            <p:cNvGrpSpPr/>
            <p:nvPr/>
          </p:nvGrpSpPr>
          <p:grpSpPr>
            <a:xfrm>
              <a:off x="9108078" y="3386915"/>
              <a:ext cx="653698" cy="653234"/>
              <a:chOff x="8667216" y="3156797"/>
              <a:chExt cx="653698" cy="653234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105" name="Oval 104"/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9" name="Straight Connector 118"/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31" name="Straight Connector 130"/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6" name="Straight Connector 145"/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147" name="Straight Connector 146"/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181" name="TextBox 180"/>
              <p:cNvSpPr txBox="1"/>
              <p:nvPr/>
            </p:nvSpPr>
            <p:spPr>
              <a:xfrm>
                <a:off x="8761144" y="3556115"/>
                <a:ext cx="55977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414714" y="1343288"/>
            <a:ext cx="66831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globally distributed, massively scalable, multi-model database service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AB9531E-C57A-4C6E-BCE9-73AEDDA0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92937" y="2705470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5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0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Integrated data platform for BI, AI and continuous intelligence</a:t>
            </a:r>
            <a:endParaRPr kumimoji="0" lang="en-US" sz="1600" b="0" i="0" u="none" strike="noStrike" kern="1200" cap="none" spc="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meta store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ON-DEMAND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D2598-5302-4F1E-B668-73A42111B9E0}"/>
              </a:ext>
            </a:extLst>
          </p:cNvPr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Introduction to </a:t>
            </a:r>
            <a:r>
              <a:rPr lang="en-US" sz="4800" dirty="0">
                <a:solidFill>
                  <a:prstClr val="black"/>
                </a:solidFill>
                <a:latin typeface="Calibri Light" panose="020F0302020204030204"/>
              </a:rPr>
              <a:t>Cosmos Synapse link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BB7190-78DF-49A1-AE15-BDFC72D61017}"/>
              </a:ext>
            </a:extLst>
          </p:cNvPr>
          <p:cNvSpPr txBox="1"/>
          <p:nvPr/>
        </p:nvSpPr>
        <p:spPr>
          <a:xfrm>
            <a:off x="463692" y="3175629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Reduced complexity with No ETL jobs to manage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Near real-time insights into your operational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No impact on operational workloads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Elastic and cost effective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97410-9709-4E43-B84E-A37B0C59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23" y="2735015"/>
            <a:ext cx="6019331" cy="28591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9942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avy blue bowler hat icon - Free navy blue civilization icons">
            <a:extLst>
              <a:ext uri="{FF2B5EF4-FFF2-40B4-BE49-F238E27FC236}">
                <a16:creationId xmlns:a16="http://schemas.microsoft.com/office/drawing/2014/main" id="{4330BA6C-6EF6-4A49-B871-75F4AB56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431" y="2448102"/>
            <a:ext cx="1818967" cy="18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8EA55-4320-4017-908C-D6335975DA5A}"/>
              </a:ext>
            </a:extLst>
          </p:cNvPr>
          <p:cNvSpPr txBox="1"/>
          <p:nvPr/>
        </p:nvSpPr>
        <p:spPr>
          <a:xfrm>
            <a:off x="1529541" y="4066769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 Developer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7DBDE-A156-4C2A-9A41-12D4D5CB308C}"/>
              </a:ext>
            </a:extLst>
          </p:cNvPr>
          <p:cNvGrpSpPr/>
          <p:nvPr/>
        </p:nvGrpSpPr>
        <p:grpSpPr>
          <a:xfrm>
            <a:off x="3707884" y="2042431"/>
            <a:ext cx="7356973" cy="748800"/>
            <a:chOff x="0" y="0"/>
            <a:chExt cx="7356973" cy="7488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F24939-1C60-4DFE-8FAE-DA12A0EF670A}"/>
                </a:ext>
              </a:extLst>
            </p:cNvPr>
            <p:cNvSpPr/>
            <p:nvPr/>
          </p:nvSpPr>
          <p:spPr>
            <a:xfrm>
              <a:off x="0" y="0"/>
              <a:ext cx="7356973" cy="748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CEADC54-A497-419F-B69D-049C63EB1386}"/>
                </a:ext>
              </a:extLst>
            </p:cNvPr>
            <p:cNvSpPr txBox="1"/>
            <p:nvPr/>
          </p:nvSpPr>
          <p:spPr>
            <a:xfrm>
              <a:off x="36553" y="36553"/>
              <a:ext cx="7283867" cy="6756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Objectives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2D97CB-79D9-47A0-B4F3-6A5B43ECDE61}"/>
              </a:ext>
            </a:extLst>
          </p:cNvPr>
          <p:cNvGrpSpPr/>
          <p:nvPr/>
        </p:nvGrpSpPr>
        <p:grpSpPr>
          <a:xfrm>
            <a:off x="3707884" y="2794846"/>
            <a:ext cx="7356973" cy="724500"/>
            <a:chOff x="0" y="752415"/>
            <a:chExt cx="7356973" cy="724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3FC301-1C9B-4078-8815-73628E9864D6}"/>
                </a:ext>
              </a:extLst>
            </p:cNvPr>
            <p:cNvSpPr/>
            <p:nvPr/>
          </p:nvSpPr>
          <p:spPr>
            <a:xfrm>
              <a:off x="0" y="752415"/>
              <a:ext cx="7356973" cy="724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D3997-3722-4E94-A21A-4DA3E0527673}"/>
                </a:ext>
              </a:extLst>
            </p:cNvPr>
            <p:cNvSpPr txBox="1"/>
            <p:nvPr/>
          </p:nvSpPr>
          <p:spPr>
            <a:xfrm>
              <a:off x="0" y="752415"/>
              <a:ext cx="7356973" cy="72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584" tIns="17780" rIns="99568" bIns="1778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 Connect to analytical store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dirty="0"/>
                <a:t> Build intelligent reports to visualize the data </a:t>
              </a:r>
              <a:r>
                <a:rPr lang="en-US" sz="1400" kern="1200" dirty="0"/>
                <a:t>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3A780-13B7-4049-9945-E65B9291D885}"/>
              </a:ext>
            </a:extLst>
          </p:cNvPr>
          <p:cNvGrpSpPr/>
          <p:nvPr/>
        </p:nvGrpSpPr>
        <p:grpSpPr>
          <a:xfrm>
            <a:off x="3707884" y="3575802"/>
            <a:ext cx="7356973" cy="748800"/>
            <a:chOff x="0" y="1533371"/>
            <a:chExt cx="7356973" cy="7488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39450E-521A-46DB-B664-B1391E56F272}"/>
                </a:ext>
              </a:extLst>
            </p:cNvPr>
            <p:cNvSpPr/>
            <p:nvPr/>
          </p:nvSpPr>
          <p:spPr>
            <a:xfrm>
              <a:off x="0" y="1533371"/>
              <a:ext cx="7356973" cy="748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E6058B64-EABB-4309-B5AA-B957B215E6F4}"/>
                </a:ext>
              </a:extLst>
            </p:cNvPr>
            <p:cNvSpPr txBox="1"/>
            <p:nvPr/>
          </p:nvSpPr>
          <p:spPr>
            <a:xfrm>
              <a:off x="36553" y="1569924"/>
              <a:ext cx="7283867" cy="6756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Acceptance criteria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BF0B0-93BB-4C24-86CE-234D1EA12F01}"/>
              </a:ext>
            </a:extLst>
          </p:cNvPr>
          <p:cNvGrpSpPr/>
          <p:nvPr/>
        </p:nvGrpSpPr>
        <p:grpSpPr>
          <a:xfrm>
            <a:off x="3707884" y="4268146"/>
            <a:ext cx="7356973" cy="662400"/>
            <a:chOff x="0" y="2225715"/>
            <a:chExt cx="7356973" cy="662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271485-48B7-458A-8BF5-FB7DB15508D0}"/>
                </a:ext>
              </a:extLst>
            </p:cNvPr>
            <p:cNvSpPr/>
            <p:nvPr/>
          </p:nvSpPr>
          <p:spPr>
            <a:xfrm>
              <a:off x="0" y="2225715"/>
              <a:ext cx="7356973" cy="6624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809AE-538F-4AF8-8D22-5AB7A9E0E4DD}"/>
                </a:ext>
              </a:extLst>
            </p:cNvPr>
            <p:cNvSpPr txBox="1"/>
            <p:nvPr/>
          </p:nvSpPr>
          <p:spPr>
            <a:xfrm>
              <a:off x="0" y="2225715"/>
              <a:ext cx="7356973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584" tIns="17780" rIns="99568" bIns="1778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Fraud insights are available in near real time on the </a:t>
              </a:r>
              <a:r>
                <a:rPr lang="en-US" sz="1400" kern="1200" dirty="0" err="1"/>
                <a:t>PowerBi</a:t>
              </a:r>
              <a:r>
                <a:rPr lang="en-US" sz="1400" kern="1200" dirty="0"/>
                <a:t>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07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3EE11-6659-4ABE-B8FA-31B09ACA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Introduction to </a:t>
            </a:r>
            <a:r>
              <a:rPr lang="en-US" sz="4400" dirty="0" err="1">
                <a:solidFill>
                  <a:prstClr val="black"/>
                </a:solidFill>
                <a:latin typeface="Calibri Light" panose="020F0302020204030204"/>
              </a:rPr>
              <a:t>PowerBI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80F932-078A-4CC2-885D-EAE3E344D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9489" y="1306010"/>
            <a:ext cx="851483" cy="851483"/>
            <a:chOff x="453624" y="1818174"/>
            <a:chExt cx="868680" cy="86868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9E8E41-739B-4901-9BF7-890A20BB6D6A}"/>
                </a:ext>
              </a:extLst>
            </p:cNvPr>
            <p:cNvSpPr/>
            <p:nvPr/>
          </p:nvSpPr>
          <p:spPr bwMode="auto">
            <a:xfrm>
              <a:off x="453624" y="1818174"/>
              <a:ext cx="868680" cy="868680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8" name="binary" title="Icon of binary code, ones and zeros">
              <a:extLst>
                <a:ext uri="{FF2B5EF4-FFF2-40B4-BE49-F238E27FC236}">
                  <a16:creationId xmlns:a16="http://schemas.microsoft.com/office/drawing/2014/main" id="{ED6BEC28-7A54-4F5E-B557-CC1C444129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9364" y="2055119"/>
              <a:ext cx="457200" cy="394791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BC47887-F92C-457F-B74A-A1B2AE172915}"/>
              </a:ext>
            </a:extLst>
          </p:cNvPr>
          <p:cNvSpPr/>
          <p:nvPr/>
        </p:nvSpPr>
        <p:spPr>
          <a:xfrm>
            <a:off x="1320971" y="1424033"/>
            <a:ext cx="2139963" cy="615480"/>
          </a:xfrm>
          <a:prstGeom prst="rect">
            <a:avLst/>
          </a:prstGeom>
        </p:spPr>
        <p:txBody>
          <a:bodyPr wrap="none" lIns="182828" tIns="143407" rIns="179259" bIns="143407">
            <a:spAutoFit/>
          </a:bodyPr>
          <a:lstStyle/>
          <a:p>
            <a:pPr marL="0" lvl="1" defTabSz="932239">
              <a:lnSpc>
                <a:spcPct val="90000"/>
              </a:lnSpc>
              <a:defRPr/>
            </a:pPr>
            <a:r>
              <a:rPr lang="en-US" sz="2353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Get your data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5A6BF0-2DAA-4D5D-A197-F3ABDC6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9489" y="2242682"/>
            <a:ext cx="851483" cy="851483"/>
            <a:chOff x="453624" y="2773764"/>
            <a:chExt cx="868680" cy="8686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2745D2-DB3A-467B-91A9-8871D8B5EF77}"/>
                </a:ext>
              </a:extLst>
            </p:cNvPr>
            <p:cNvSpPr/>
            <p:nvPr/>
          </p:nvSpPr>
          <p:spPr bwMode="auto">
            <a:xfrm>
              <a:off x="453624" y="2773764"/>
              <a:ext cx="868680" cy="868680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2" name="Beaker_F196" title="Icon of a scientific flask with liquid in it">
              <a:extLst>
                <a:ext uri="{FF2B5EF4-FFF2-40B4-BE49-F238E27FC236}">
                  <a16:creationId xmlns:a16="http://schemas.microsoft.com/office/drawing/2014/main" id="{EF720481-B07D-4F5F-AE81-BF3322191B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117" y="2979504"/>
              <a:ext cx="395694" cy="457200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DFEE6-BB94-4F7E-83C6-E23C59D6C0F4}"/>
              </a:ext>
            </a:extLst>
          </p:cNvPr>
          <p:cNvSpPr/>
          <p:nvPr/>
        </p:nvSpPr>
        <p:spPr>
          <a:xfrm>
            <a:off x="1320971" y="2360706"/>
            <a:ext cx="1397811" cy="621968"/>
          </a:xfrm>
          <a:prstGeom prst="rect">
            <a:avLst/>
          </a:prstGeom>
        </p:spPr>
        <p:txBody>
          <a:bodyPr wrap="none" lIns="182828" tIns="143407" rIns="179259" bIns="143407">
            <a:spAutoFit/>
          </a:bodyPr>
          <a:lstStyle/>
          <a:p>
            <a:pPr marL="0" lvl="1" defTabSz="932239">
              <a:lnSpc>
                <a:spcPct val="90000"/>
              </a:lnSpc>
              <a:defRPr/>
            </a:pPr>
            <a:r>
              <a:rPr lang="en-US" sz="2353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Analyze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D9E7CF-3ADB-4B0D-BC5F-31693CE01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9489" y="3179354"/>
            <a:ext cx="851483" cy="851483"/>
            <a:chOff x="453624" y="3729354"/>
            <a:chExt cx="868680" cy="8686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CAE43F-AC9C-4FE2-AD9C-D39178D14F95}"/>
                </a:ext>
              </a:extLst>
            </p:cNvPr>
            <p:cNvSpPr/>
            <p:nvPr/>
          </p:nvSpPr>
          <p:spPr bwMode="auto">
            <a:xfrm>
              <a:off x="453624" y="3729354"/>
              <a:ext cx="868680" cy="868680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6" name="Eye" title="Icon of an eye">
              <a:extLst>
                <a:ext uri="{FF2B5EF4-FFF2-40B4-BE49-F238E27FC236}">
                  <a16:creationId xmlns:a16="http://schemas.microsoft.com/office/drawing/2014/main" id="{69D6ED1B-42C4-41F0-BEC7-253BF9F103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9364" y="4037480"/>
              <a:ext cx="457200" cy="252428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/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173D16F-AB17-4AE3-92B7-039E97E265CF}"/>
              </a:ext>
            </a:extLst>
          </p:cNvPr>
          <p:cNvSpPr/>
          <p:nvPr/>
        </p:nvSpPr>
        <p:spPr>
          <a:xfrm>
            <a:off x="1320971" y="3297377"/>
            <a:ext cx="1510006" cy="621968"/>
          </a:xfrm>
          <a:prstGeom prst="rect">
            <a:avLst/>
          </a:prstGeom>
        </p:spPr>
        <p:txBody>
          <a:bodyPr wrap="none" lIns="182828" tIns="143407" rIns="179259" bIns="143407">
            <a:spAutoFit/>
          </a:bodyPr>
          <a:lstStyle/>
          <a:p>
            <a:pPr marL="0" lvl="1" defTabSz="932239">
              <a:lnSpc>
                <a:spcPct val="90000"/>
              </a:lnSpc>
              <a:defRPr/>
            </a:pPr>
            <a:r>
              <a:rPr lang="en-US" sz="2353" dirty="0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Visualize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92EB58-6C53-4ACC-9862-C90EC1DA4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9489" y="4116026"/>
            <a:ext cx="851483" cy="851483"/>
            <a:chOff x="453624" y="4684944"/>
            <a:chExt cx="868680" cy="8686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CBA6754-8EFA-4388-99A4-B58472429BD6}"/>
                </a:ext>
              </a:extLst>
            </p:cNvPr>
            <p:cNvSpPr/>
            <p:nvPr/>
          </p:nvSpPr>
          <p:spPr bwMode="auto">
            <a:xfrm>
              <a:off x="453624" y="4684944"/>
              <a:ext cx="868680" cy="868680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41" name="Relationship_F003" title="Icon of three boxes connected by lines">
              <a:extLst>
                <a:ext uri="{FF2B5EF4-FFF2-40B4-BE49-F238E27FC236}">
                  <a16:creationId xmlns:a16="http://schemas.microsoft.com/office/drawing/2014/main" id="{FE4178D4-0033-462D-96AE-55CCD79B53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9364" y="4905471"/>
              <a:ext cx="457200" cy="427626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/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A769277-694A-4B35-BD13-7DFF648CD4AF}"/>
              </a:ext>
            </a:extLst>
          </p:cNvPr>
          <p:cNvSpPr/>
          <p:nvPr/>
        </p:nvSpPr>
        <p:spPr>
          <a:xfrm>
            <a:off x="1320971" y="4234050"/>
            <a:ext cx="1314466" cy="621968"/>
          </a:xfrm>
          <a:prstGeom prst="rect">
            <a:avLst/>
          </a:prstGeom>
        </p:spPr>
        <p:txBody>
          <a:bodyPr wrap="none" lIns="182828" tIns="143407" rIns="179259" bIns="143407">
            <a:spAutoFit/>
          </a:bodyPr>
          <a:lstStyle/>
          <a:p>
            <a:pPr marL="0" lvl="1" defTabSz="932239">
              <a:lnSpc>
                <a:spcPct val="90000"/>
              </a:lnSpc>
              <a:defRPr/>
            </a:pPr>
            <a:r>
              <a:rPr lang="en-US" sz="2353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Publish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78090B-4256-426B-9BAA-1A84B3851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9489" y="5052700"/>
            <a:ext cx="851483" cy="851483"/>
            <a:chOff x="453624" y="5640535"/>
            <a:chExt cx="868680" cy="8686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A68DEEA-7003-4A2F-B2BE-66DA2C7A07A4}"/>
                </a:ext>
              </a:extLst>
            </p:cNvPr>
            <p:cNvSpPr/>
            <p:nvPr/>
          </p:nvSpPr>
          <p:spPr bwMode="auto">
            <a:xfrm>
              <a:off x="453624" y="5640535"/>
              <a:ext cx="868680" cy="868680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52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46" name="personal_connect" title="Icon of a person with two bidirectional arrows below them">
              <a:extLst>
                <a:ext uri="{FF2B5EF4-FFF2-40B4-BE49-F238E27FC236}">
                  <a16:creationId xmlns:a16="http://schemas.microsoft.com/office/drawing/2014/main" id="{EABFDBD9-1EBF-42E8-9EDE-835496B86C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8479" y="5846275"/>
              <a:ext cx="278970" cy="457200"/>
            </a:xfrm>
            <a:custGeom>
              <a:avLst/>
              <a:gdLst>
                <a:gd name="T0" fmla="*/ 39 w 198"/>
                <a:gd name="T1" fmla="*/ 61 h 325"/>
                <a:gd name="T2" fmla="*/ 100 w 198"/>
                <a:gd name="T3" fmla="*/ 0 h 325"/>
                <a:gd name="T4" fmla="*/ 161 w 198"/>
                <a:gd name="T5" fmla="*/ 61 h 325"/>
                <a:gd name="T6" fmla="*/ 100 w 198"/>
                <a:gd name="T7" fmla="*/ 122 h 325"/>
                <a:gd name="T8" fmla="*/ 39 w 198"/>
                <a:gd name="T9" fmla="*/ 61 h 325"/>
                <a:gd name="T10" fmla="*/ 198 w 198"/>
                <a:gd name="T11" fmla="*/ 221 h 325"/>
                <a:gd name="T12" fmla="*/ 99 w 198"/>
                <a:gd name="T13" fmla="*/ 122 h 325"/>
                <a:gd name="T14" fmla="*/ 0 w 198"/>
                <a:gd name="T15" fmla="*/ 221 h 325"/>
                <a:gd name="T16" fmla="*/ 122 w 198"/>
                <a:gd name="T17" fmla="*/ 261 h 325"/>
                <a:gd name="T18" fmla="*/ 152 w 198"/>
                <a:gd name="T19" fmla="*/ 231 h 325"/>
                <a:gd name="T20" fmla="*/ 122 w 198"/>
                <a:gd name="T21" fmla="*/ 201 h 325"/>
                <a:gd name="T22" fmla="*/ 152 w 198"/>
                <a:gd name="T23" fmla="*/ 231 h 325"/>
                <a:gd name="T24" fmla="*/ 43 w 198"/>
                <a:gd name="T25" fmla="*/ 231 h 325"/>
                <a:gd name="T26" fmla="*/ 81 w 198"/>
                <a:gd name="T27" fmla="*/ 265 h 325"/>
                <a:gd name="T28" fmla="*/ 51 w 198"/>
                <a:gd name="T29" fmla="*/ 295 h 325"/>
                <a:gd name="T30" fmla="*/ 81 w 198"/>
                <a:gd name="T31" fmla="*/ 325 h 325"/>
                <a:gd name="T32" fmla="*/ 51 w 198"/>
                <a:gd name="T33" fmla="*/ 295 h 325"/>
                <a:gd name="T34" fmla="*/ 161 w 198"/>
                <a:gd name="T35" fmla="*/ 29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25">
                  <a:moveTo>
                    <a:pt x="39" y="61"/>
                  </a:moveTo>
                  <a:cubicBezTo>
                    <a:pt x="39" y="27"/>
                    <a:pt x="66" y="0"/>
                    <a:pt x="100" y="0"/>
                  </a:cubicBezTo>
                  <a:cubicBezTo>
                    <a:pt x="134" y="0"/>
                    <a:pt x="161" y="27"/>
                    <a:pt x="161" y="61"/>
                  </a:cubicBezTo>
                  <a:cubicBezTo>
                    <a:pt x="161" y="95"/>
                    <a:pt x="134" y="122"/>
                    <a:pt x="100" y="122"/>
                  </a:cubicBezTo>
                  <a:cubicBezTo>
                    <a:pt x="66" y="122"/>
                    <a:pt x="39" y="95"/>
                    <a:pt x="39" y="61"/>
                  </a:cubicBezTo>
                  <a:close/>
                  <a:moveTo>
                    <a:pt x="198" y="221"/>
                  </a:moveTo>
                  <a:cubicBezTo>
                    <a:pt x="198" y="166"/>
                    <a:pt x="153" y="122"/>
                    <a:pt x="99" y="122"/>
                  </a:cubicBezTo>
                  <a:cubicBezTo>
                    <a:pt x="44" y="122"/>
                    <a:pt x="0" y="166"/>
                    <a:pt x="0" y="221"/>
                  </a:cubicBezTo>
                  <a:moveTo>
                    <a:pt x="122" y="261"/>
                  </a:moveTo>
                  <a:cubicBezTo>
                    <a:pt x="152" y="231"/>
                    <a:pt x="152" y="231"/>
                    <a:pt x="152" y="231"/>
                  </a:cubicBezTo>
                  <a:cubicBezTo>
                    <a:pt x="122" y="201"/>
                    <a:pt x="122" y="201"/>
                    <a:pt x="122" y="201"/>
                  </a:cubicBezTo>
                  <a:moveTo>
                    <a:pt x="152" y="231"/>
                  </a:moveTo>
                  <a:cubicBezTo>
                    <a:pt x="43" y="231"/>
                    <a:pt x="43" y="231"/>
                    <a:pt x="43" y="231"/>
                  </a:cubicBezTo>
                  <a:moveTo>
                    <a:pt x="81" y="265"/>
                  </a:moveTo>
                  <a:cubicBezTo>
                    <a:pt x="51" y="295"/>
                    <a:pt x="51" y="295"/>
                    <a:pt x="51" y="295"/>
                  </a:cubicBezTo>
                  <a:cubicBezTo>
                    <a:pt x="81" y="325"/>
                    <a:pt x="81" y="325"/>
                    <a:pt x="81" y="325"/>
                  </a:cubicBezTo>
                  <a:moveTo>
                    <a:pt x="51" y="295"/>
                  </a:moveTo>
                  <a:cubicBezTo>
                    <a:pt x="161" y="295"/>
                    <a:pt x="161" y="295"/>
                    <a:pt x="161" y="295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/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127E69F-8BAB-4E21-90F8-D87053E2279F}"/>
              </a:ext>
            </a:extLst>
          </p:cNvPr>
          <p:cNvSpPr/>
          <p:nvPr/>
        </p:nvSpPr>
        <p:spPr>
          <a:xfrm>
            <a:off x="1320972" y="5170724"/>
            <a:ext cx="1889030" cy="621968"/>
          </a:xfrm>
          <a:prstGeom prst="rect">
            <a:avLst/>
          </a:prstGeom>
        </p:spPr>
        <p:txBody>
          <a:bodyPr wrap="none" lIns="182828" tIns="143407" rIns="179259" bIns="143407">
            <a:spAutoFit/>
          </a:bodyPr>
          <a:lstStyle/>
          <a:p>
            <a:pPr marL="0" lvl="1" defTabSz="932239">
              <a:lnSpc>
                <a:spcPct val="90000"/>
              </a:lnSpc>
              <a:defRPr/>
            </a:pPr>
            <a:r>
              <a:rPr lang="en-US" sz="2353">
                <a:gradFill>
                  <a:gsLst>
                    <a:gs pos="5439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anose="020B0502040204020203" pitchFamily="34" charset="0"/>
              </a:rPr>
              <a:t>Collaborate</a:t>
            </a:r>
          </a:p>
        </p:txBody>
      </p:sp>
      <p:grpSp>
        <p:nvGrpSpPr>
          <p:cNvPr id="48" name="Group 47" descr="laptop">
            <a:extLst>
              <a:ext uri="{FF2B5EF4-FFF2-40B4-BE49-F238E27FC236}">
                <a16:creationId xmlns:a16="http://schemas.microsoft.com/office/drawing/2014/main" id="{8359E6AD-CF30-408D-8B3D-8F9964C6697E}"/>
              </a:ext>
            </a:extLst>
          </p:cNvPr>
          <p:cNvGrpSpPr/>
          <p:nvPr/>
        </p:nvGrpSpPr>
        <p:grpSpPr>
          <a:xfrm>
            <a:off x="4886109" y="848591"/>
            <a:ext cx="8246798" cy="6044408"/>
            <a:chOff x="6523392" y="1397322"/>
            <a:chExt cx="4524973" cy="2877184"/>
          </a:xfrm>
        </p:grpSpPr>
        <p:pic>
          <p:nvPicPr>
            <p:cNvPr id="54" name="Picture 53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E80A19C0-AB54-400E-8480-E2218C65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392" y="1397322"/>
              <a:ext cx="4524973" cy="2877184"/>
            </a:xfrm>
            <a:prstGeom prst="rect">
              <a:avLst/>
            </a:prstGeom>
          </p:spPr>
        </p:pic>
        <p:pic>
          <p:nvPicPr>
            <p:cNvPr id="55" name="Picture 54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82CEB23E-23FA-4A31-AF9A-3BFE048E3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957" y="1800725"/>
              <a:ext cx="3364992" cy="2019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690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99132E-6 -3.11394E-6 L -0.01532 -3.11394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58029E-6 -3.11394E-6 L -0.01532 -3.1139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9132E-6 -4.97957E-6 L -0.01532 -4.97957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97345E-6 1.09396E-6 L -0.01532 1.09396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9132E-6 3.15479E-6 L -0.01532 3.15479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8014E-6 -7.71675E-7 L -0.01531 -7.71675E-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99132E-6 1.28915E-6 L -0.01532 1.28915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51136E-6 -2.63731E-6 L -0.01532 -2.63731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9132E-6 -3.61325E-6 L -0.01532 -3.61325E-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7715E-6 -4.50295E-6 L -0.01532 -4.50295E-6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348E-6 2.44212E-6 L 1.61348E-6 0.0261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37" grpId="0"/>
      <p:bldP spid="37" grpId="1"/>
      <p:bldP spid="43" grpId="0"/>
      <p:bldP spid="43" grpId="1"/>
      <p:bldP spid="47" grpId="0"/>
      <p:bldP spid="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3A7FC-C577-4768-9EBF-F82227BEFE12}"/>
              </a:ext>
            </a:extLst>
          </p:cNvPr>
          <p:cNvSpPr txBox="1"/>
          <p:nvPr/>
        </p:nvSpPr>
        <p:spPr>
          <a:xfrm>
            <a:off x="841248" y="5010912"/>
            <a:ext cx="2889504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Importance of fraud </a:t>
            </a:r>
          </a:p>
        </p:txBody>
      </p:sp>
      <p:pic>
        <p:nvPicPr>
          <p:cNvPr id="1028" name="Picture 4" descr="17.5m Digital wallet and p2p fraud victims">
            <a:extLst>
              <a:ext uri="{FF2B5EF4-FFF2-40B4-BE49-F238E27FC236}">
                <a16:creationId xmlns:a16="http://schemas.microsoft.com/office/drawing/2014/main" id="{B0AB40B6-56DE-427C-A496-E20D2AE6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525" y="424328"/>
            <a:ext cx="4744999" cy="39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8% of fraud victims close the accounts that were compromised">
            <a:extLst>
              <a:ext uri="{FF2B5EF4-FFF2-40B4-BE49-F238E27FC236}">
                <a16:creationId xmlns:a16="http://schemas.microsoft.com/office/drawing/2014/main" id="{28A97F17-4B51-4563-8F1D-FA743404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9475" y="424328"/>
            <a:ext cx="4744999" cy="39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794820-CCE6-41D3-91DD-2A743690735A}"/>
              </a:ext>
            </a:extLst>
          </p:cNvPr>
          <p:cNvSpPr txBox="1"/>
          <p:nvPr/>
        </p:nvSpPr>
        <p:spPr>
          <a:xfrm>
            <a:off x="4379976" y="5010912"/>
            <a:ext cx="6976872" cy="1344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bg1"/>
                </a:solidFill>
              </a:rPr>
              <a:t>The global fraud detection and prevention market was valued at USD 18.24 billion in 2020 and expected to reach USD 40.8 billion by 2026 and grow at a CAGR of 18.17% over the forecast period (2021-2026).</a:t>
            </a:r>
          </a:p>
        </p:txBody>
      </p:sp>
    </p:spTree>
    <p:extLst>
      <p:ext uri="{BB962C8B-B14F-4D97-AF65-F5344CB8AC3E}">
        <p14:creationId xmlns:p14="http://schemas.microsoft.com/office/powerpoint/2010/main" val="364144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28EA55-4320-4017-908C-D6335975DA5A}"/>
              </a:ext>
            </a:extLst>
          </p:cNvPr>
          <p:cNvSpPr txBox="1"/>
          <p:nvPr/>
        </p:nvSpPr>
        <p:spPr>
          <a:xfrm>
            <a:off x="885305" y="4025205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to End Acceptance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7DBDE-A156-4C2A-9A41-12D4D5CB308C}"/>
              </a:ext>
            </a:extLst>
          </p:cNvPr>
          <p:cNvGrpSpPr/>
          <p:nvPr/>
        </p:nvGrpSpPr>
        <p:grpSpPr>
          <a:xfrm>
            <a:off x="3707884" y="2042431"/>
            <a:ext cx="7356973" cy="748800"/>
            <a:chOff x="0" y="0"/>
            <a:chExt cx="7356973" cy="7488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F24939-1C60-4DFE-8FAE-DA12A0EF670A}"/>
                </a:ext>
              </a:extLst>
            </p:cNvPr>
            <p:cNvSpPr/>
            <p:nvPr/>
          </p:nvSpPr>
          <p:spPr>
            <a:xfrm>
              <a:off x="0" y="0"/>
              <a:ext cx="7356973" cy="748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CEADC54-A497-419F-B69D-049C63EB1386}"/>
                </a:ext>
              </a:extLst>
            </p:cNvPr>
            <p:cNvSpPr txBox="1"/>
            <p:nvPr/>
          </p:nvSpPr>
          <p:spPr>
            <a:xfrm>
              <a:off x="36553" y="36553"/>
              <a:ext cx="7283867" cy="6756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Objectives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2D97CB-79D9-47A0-B4F3-6A5B43ECDE61}"/>
              </a:ext>
            </a:extLst>
          </p:cNvPr>
          <p:cNvGrpSpPr/>
          <p:nvPr/>
        </p:nvGrpSpPr>
        <p:grpSpPr>
          <a:xfrm>
            <a:off x="3707884" y="2794846"/>
            <a:ext cx="7356973" cy="724500"/>
            <a:chOff x="0" y="752415"/>
            <a:chExt cx="7356973" cy="724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3FC301-1C9B-4078-8815-73628E9864D6}"/>
                </a:ext>
              </a:extLst>
            </p:cNvPr>
            <p:cNvSpPr/>
            <p:nvPr/>
          </p:nvSpPr>
          <p:spPr>
            <a:xfrm>
              <a:off x="0" y="752415"/>
              <a:ext cx="7356973" cy="7245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D3997-3722-4E94-A21A-4DA3E0527673}"/>
                </a:ext>
              </a:extLst>
            </p:cNvPr>
            <p:cNvSpPr txBox="1"/>
            <p:nvPr/>
          </p:nvSpPr>
          <p:spPr>
            <a:xfrm>
              <a:off x="0" y="752415"/>
              <a:ext cx="7356973" cy="724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584" tIns="17780" rIns="99568" bIns="1778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 Test end to end project with real time data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3A780-13B7-4049-9945-E65B9291D885}"/>
              </a:ext>
            </a:extLst>
          </p:cNvPr>
          <p:cNvGrpSpPr/>
          <p:nvPr/>
        </p:nvGrpSpPr>
        <p:grpSpPr>
          <a:xfrm>
            <a:off x="3707884" y="3575802"/>
            <a:ext cx="7356973" cy="748800"/>
            <a:chOff x="0" y="1533371"/>
            <a:chExt cx="7356973" cy="7488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139450E-521A-46DB-B664-B1391E56F272}"/>
                </a:ext>
              </a:extLst>
            </p:cNvPr>
            <p:cNvSpPr/>
            <p:nvPr/>
          </p:nvSpPr>
          <p:spPr>
            <a:xfrm>
              <a:off x="0" y="1533371"/>
              <a:ext cx="7356973" cy="748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E6058B64-EABB-4309-B5AA-B957B215E6F4}"/>
                </a:ext>
              </a:extLst>
            </p:cNvPr>
            <p:cNvSpPr txBox="1"/>
            <p:nvPr/>
          </p:nvSpPr>
          <p:spPr>
            <a:xfrm>
              <a:off x="36553" y="1569924"/>
              <a:ext cx="7283867" cy="6756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Acceptance criteria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3BF0B0-93BB-4C24-86CE-234D1EA12F01}"/>
              </a:ext>
            </a:extLst>
          </p:cNvPr>
          <p:cNvGrpSpPr/>
          <p:nvPr/>
        </p:nvGrpSpPr>
        <p:grpSpPr>
          <a:xfrm>
            <a:off x="3707884" y="4268146"/>
            <a:ext cx="7356973" cy="662400"/>
            <a:chOff x="0" y="2225715"/>
            <a:chExt cx="7356973" cy="662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271485-48B7-458A-8BF5-FB7DB15508D0}"/>
                </a:ext>
              </a:extLst>
            </p:cNvPr>
            <p:cNvSpPr/>
            <p:nvPr/>
          </p:nvSpPr>
          <p:spPr>
            <a:xfrm>
              <a:off x="0" y="2225715"/>
              <a:ext cx="7356973" cy="6624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A809AE-538F-4AF8-8D22-5AB7A9E0E4DD}"/>
                </a:ext>
              </a:extLst>
            </p:cNvPr>
            <p:cNvSpPr txBox="1"/>
            <p:nvPr/>
          </p:nvSpPr>
          <p:spPr>
            <a:xfrm>
              <a:off x="0" y="2225715"/>
              <a:ext cx="7356973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3584" tIns="17780" rIns="99568" bIns="1778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400" kern="1200" dirty="0"/>
                <a:t>Fraud insights are available in near real time on the </a:t>
              </a:r>
              <a:r>
                <a:rPr lang="en-US" sz="1400" kern="1200" dirty="0" err="1"/>
                <a:t>PowerBi</a:t>
              </a:r>
              <a:r>
                <a:rPr lang="en-US" sz="1400" kern="1200" dirty="0"/>
                <a:t> dashboard </a:t>
              </a:r>
            </a:p>
          </p:txBody>
        </p:sp>
      </p:grpSp>
      <p:pic>
        <p:nvPicPr>
          <p:cNvPr id="16" name="Picture 4" descr="Santa Hat Icon Cartoon Style, Style Icons, Cartoon Icons, Hat Icons PNG and  Vector with Transparent Background for Free Download">
            <a:extLst>
              <a:ext uri="{FF2B5EF4-FFF2-40B4-BE49-F238E27FC236}">
                <a16:creationId xmlns:a16="http://schemas.microsoft.com/office/drawing/2014/main" id="{A2DB2CFF-C794-48D6-9EE7-8FB157E2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4" y="2269455"/>
            <a:ext cx="1680748" cy="16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5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3274-676A-4D8E-ADAF-48AC78D3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140802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3A7FC-C577-4768-9EBF-F82227BEFE12}"/>
              </a:ext>
            </a:extLst>
          </p:cNvPr>
          <p:cNvSpPr txBox="1"/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fraud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0E9E3-EC0F-425C-8640-5713D42F8342}"/>
              </a:ext>
            </a:extLst>
          </p:cNvPr>
          <p:cNvSpPr txBox="1"/>
          <p:nvPr/>
        </p:nvSpPr>
        <p:spPr>
          <a:xfrm>
            <a:off x="1317567" y="17872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B5B5D-93A9-477D-AC47-96DF4ACEB63D}"/>
              </a:ext>
            </a:extLst>
          </p:cNvPr>
          <p:cNvSpPr txBox="1"/>
          <p:nvPr/>
        </p:nvSpPr>
        <p:spPr>
          <a:xfrm>
            <a:off x="1317567" y="204908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DAADBBD0-E18C-47F0-87D9-B97BB7A89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63655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783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9B975-51C5-4744-80D1-955F1A5F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71" y="619104"/>
            <a:ext cx="8001058" cy="561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2CFC5-1A9F-49D7-8F0D-D8EF6A249C28}"/>
              </a:ext>
            </a:extLst>
          </p:cNvPr>
          <p:cNvSpPr txBox="1"/>
          <p:nvPr/>
        </p:nvSpPr>
        <p:spPr>
          <a:xfrm>
            <a:off x="-493587" y="95884"/>
            <a:ext cx="7812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Fraud detection challenges for financial institutions</a:t>
            </a:r>
          </a:p>
        </p:txBody>
      </p:sp>
    </p:spTree>
    <p:extLst>
      <p:ext uri="{BB962C8B-B14F-4D97-AF65-F5344CB8AC3E}">
        <p14:creationId xmlns:p14="http://schemas.microsoft.com/office/powerpoint/2010/main" val="353825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nsactional fraud is on the rise but most financial organizations believe that AI can prevent it">
            <a:extLst>
              <a:ext uri="{FF2B5EF4-FFF2-40B4-BE49-F238E27FC236}">
                <a16:creationId xmlns:a16="http://schemas.microsoft.com/office/drawing/2014/main" id="{87242745-99E7-49F1-AC97-F6A2589A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F7259B-EC1A-4A29-A7AE-1873EDF9A7D6}"/>
              </a:ext>
            </a:extLst>
          </p:cNvPr>
          <p:cNvSpPr txBox="1"/>
          <p:nvPr/>
        </p:nvSpPr>
        <p:spPr>
          <a:xfrm>
            <a:off x="1469117" y="202839"/>
            <a:ext cx="4635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 and AI for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57394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BAA95-A612-42D5-895B-BD97C340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98" y="1664160"/>
            <a:ext cx="5972895" cy="4534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4D3B8-AA69-4D88-9A8B-DED78F3EEB30}"/>
              </a:ext>
            </a:extLst>
          </p:cNvPr>
          <p:cNvSpPr txBox="1"/>
          <p:nvPr/>
        </p:nvSpPr>
        <p:spPr>
          <a:xfrm>
            <a:off x="1087637" y="202839"/>
            <a:ext cx="5398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ML and AI for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58807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05211C6-63BA-BB42-BBCF-8403394635B7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745E3D3-9861-2246-AFAF-28463CAE7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006" y="6373966"/>
            <a:ext cx="1078992" cy="483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63153-0B1A-442F-93E1-8801F57EA546}"/>
              </a:ext>
            </a:extLst>
          </p:cNvPr>
          <p:cNvSpPr txBox="1"/>
          <p:nvPr/>
        </p:nvSpPr>
        <p:spPr>
          <a:xfrm>
            <a:off x="356954" y="191928"/>
            <a:ext cx="8823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 1: Fraud detection and near real time reporting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E26A0-5E5E-4746-AE45-1B870AC04105}"/>
              </a:ext>
            </a:extLst>
          </p:cNvPr>
          <p:cNvSpPr/>
          <p:nvPr/>
        </p:nvSpPr>
        <p:spPr>
          <a:xfrm>
            <a:off x="-71807" y="2719117"/>
            <a:ext cx="1475072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Source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029BC-9FFD-4207-978D-5B57AF44A34C}"/>
              </a:ext>
            </a:extLst>
          </p:cNvPr>
          <p:cNvSpPr/>
          <p:nvPr/>
        </p:nvSpPr>
        <p:spPr>
          <a:xfrm>
            <a:off x="4583453" y="2404982"/>
            <a:ext cx="1048493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Ingest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A8168-0FDD-4F0A-BD54-33352AEDC2CE}"/>
              </a:ext>
            </a:extLst>
          </p:cNvPr>
          <p:cNvSpPr/>
          <p:nvPr/>
        </p:nvSpPr>
        <p:spPr>
          <a:xfrm>
            <a:off x="10561814" y="2594756"/>
            <a:ext cx="1246511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49E73-A716-4B99-AFDD-AB108AE39C40}"/>
              </a:ext>
            </a:extLst>
          </p:cNvPr>
          <p:cNvSpPr/>
          <p:nvPr/>
        </p:nvSpPr>
        <p:spPr>
          <a:xfrm>
            <a:off x="6328491" y="2419797"/>
            <a:ext cx="1691389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69387-BA67-4C42-A912-060B8C795DD1}"/>
              </a:ext>
            </a:extLst>
          </p:cNvPr>
          <p:cNvSpPr/>
          <p:nvPr/>
        </p:nvSpPr>
        <p:spPr>
          <a:xfrm>
            <a:off x="9348929" y="3806687"/>
            <a:ext cx="831387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D45F7E-5186-4683-AE28-E534A8220863}"/>
              </a:ext>
            </a:extLst>
          </p:cNvPr>
          <p:cNvSpPr/>
          <p:nvPr/>
        </p:nvSpPr>
        <p:spPr>
          <a:xfrm>
            <a:off x="9129077" y="2408569"/>
            <a:ext cx="1246511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Consume</a:t>
            </a:r>
          </a:p>
        </p:txBody>
      </p:sp>
      <p:pic>
        <p:nvPicPr>
          <p:cNvPr id="21" name="Picture 2" descr="User (computing) - Wikipedia">
            <a:extLst>
              <a:ext uri="{FF2B5EF4-FFF2-40B4-BE49-F238E27FC236}">
                <a16:creationId xmlns:a16="http://schemas.microsoft.com/office/drawing/2014/main" id="{4B2F4B98-739E-4912-A4E4-BFF1BD7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853" y="3235065"/>
            <a:ext cx="693213" cy="69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64941EC-932B-4057-8056-66D8CD2F7F1B}"/>
              </a:ext>
            </a:extLst>
          </p:cNvPr>
          <p:cNvCxnSpPr>
            <a:cxnSpLocks/>
          </p:cNvCxnSpPr>
          <p:nvPr/>
        </p:nvCxnSpPr>
        <p:spPr>
          <a:xfrm rot="10800000">
            <a:off x="10344435" y="3639831"/>
            <a:ext cx="43475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Microsoft BI Tools: Azure Synapse Analytics">
            <a:extLst>
              <a:ext uri="{FF2B5EF4-FFF2-40B4-BE49-F238E27FC236}">
                <a16:creationId xmlns:a16="http://schemas.microsoft.com/office/drawing/2014/main" id="{C92B52AD-1CC6-464C-B7F9-9E367947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61" y="3218333"/>
            <a:ext cx="564826" cy="6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D8EED20-1107-4B20-9C63-5F1D638D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17" y="3216862"/>
            <a:ext cx="544413" cy="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EE3B686-1121-4266-B2C9-10C96C774666}"/>
              </a:ext>
            </a:extLst>
          </p:cNvPr>
          <p:cNvSpPr/>
          <p:nvPr/>
        </p:nvSpPr>
        <p:spPr>
          <a:xfrm>
            <a:off x="6756097" y="3887527"/>
            <a:ext cx="1048493" cy="43088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Analytics </a:t>
            </a:r>
          </a:p>
        </p:txBody>
      </p:sp>
      <p:pic>
        <p:nvPicPr>
          <p:cNvPr id="1026" name="Picture 2" descr="Top reasons to migrate MongoDB to Cosmos DB - Neal Analytics">
            <a:extLst>
              <a:ext uri="{FF2B5EF4-FFF2-40B4-BE49-F238E27FC236}">
                <a16:creationId xmlns:a16="http://schemas.microsoft.com/office/drawing/2014/main" id="{E74FF519-C82D-4FD7-A364-F23DE74B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53" y="3219899"/>
            <a:ext cx="1110860" cy="5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58C5D7-A916-473A-BBAE-26143D672B03}"/>
              </a:ext>
            </a:extLst>
          </p:cNvPr>
          <p:cNvSpPr/>
          <p:nvPr/>
        </p:nvSpPr>
        <p:spPr>
          <a:xfrm>
            <a:off x="4583453" y="3967405"/>
            <a:ext cx="1048493" cy="2616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BF67712-3FA0-422C-85E1-B7307DA87932}"/>
              </a:ext>
            </a:extLst>
          </p:cNvPr>
          <p:cNvSpPr/>
          <p:nvPr/>
        </p:nvSpPr>
        <p:spPr>
          <a:xfrm>
            <a:off x="1516527" y="3533560"/>
            <a:ext cx="657166" cy="215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F333C8-215F-42D8-BD64-16F3CF67607F}"/>
              </a:ext>
            </a:extLst>
          </p:cNvPr>
          <p:cNvSpPr/>
          <p:nvPr/>
        </p:nvSpPr>
        <p:spPr>
          <a:xfrm>
            <a:off x="3569378" y="4049362"/>
            <a:ext cx="1048493" cy="6001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Cosmos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Transactional store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50E378A6-1159-4647-967D-453D2CC88A80}"/>
              </a:ext>
            </a:extLst>
          </p:cNvPr>
          <p:cNvSpPr/>
          <p:nvPr/>
        </p:nvSpPr>
        <p:spPr>
          <a:xfrm>
            <a:off x="7883822" y="3562099"/>
            <a:ext cx="978408" cy="206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ADF337-548C-40C7-9768-863746999FDF}"/>
              </a:ext>
            </a:extLst>
          </p:cNvPr>
          <p:cNvSpPr/>
          <p:nvPr/>
        </p:nvSpPr>
        <p:spPr>
          <a:xfrm>
            <a:off x="5694313" y="3777098"/>
            <a:ext cx="1048493" cy="11079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 HTAP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Link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Cosmos Analytical store</a:t>
            </a:r>
          </a:p>
        </p:txBody>
      </p:sp>
      <p:pic>
        <p:nvPicPr>
          <p:cNvPr id="6" name="Picture 2" descr="Consuming Azure Event Hubs Events With Kafka Connect - Code it Yourself...">
            <a:extLst>
              <a:ext uri="{FF2B5EF4-FFF2-40B4-BE49-F238E27FC236}">
                <a16:creationId xmlns:a16="http://schemas.microsoft.com/office/drawing/2014/main" id="{8C9B9243-FFEB-48F4-8211-C71E93B4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81" y="3218981"/>
            <a:ext cx="1311384" cy="79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9766-C634-41F6-9C41-59C26C344803}"/>
              </a:ext>
            </a:extLst>
          </p:cNvPr>
          <p:cNvSpPr txBox="1"/>
          <p:nvPr/>
        </p:nvSpPr>
        <p:spPr>
          <a:xfrm>
            <a:off x="-2349437" y="42453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Transactional 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48BE46-7B22-49A2-8E16-CCAC990CC61D}"/>
              </a:ext>
            </a:extLst>
          </p:cNvPr>
          <p:cNvSpPr/>
          <p:nvPr/>
        </p:nvSpPr>
        <p:spPr>
          <a:xfrm>
            <a:off x="3685919" y="3534492"/>
            <a:ext cx="689748" cy="202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6" descr="ML Pipelines in Azure Machine Learning the right way | by Coussement Bruno  | datamindedbe | Medium">
            <a:extLst>
              <a:ext uri="{FF2B5EF4-FFF2-40B4-BE49-F238E27FC236}">
                <a16:creationId xmlns:a16="http://schemas.microsoft.com/office/drawing/2014/main" id="{46EDC4E1-5824-49BB-9F01-5F7A495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16" y="5170894"/>
            <a:ext cx="706165" cy="7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AE7ECB-033D-469B-9D73-EF92456AF9BF}"/>
              </a:ext>
            </a:extLst>
          </p:cNvPr>
          <p:cNvSpPr txBox="1"/>
          <p:nvPr/>
        </p:nvSpPr>
        <p:spPr>
          <a:xfrm>
            <a:off x="-147001" y="603023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ML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CC3483A-08CD-4244-B80F-BDE695F81933}"/>
              </a:ext>
            </a:extLst>
          </p:cNvPr>
          <p:cNvCxnSpPr>
            <a:cxnSpLocks/>
          </p:cNvCxnSpPr>
          <p:nvPr/>
        </p:nvCxnSpPr>
        <p:spPr>
          <a:xfrm rot="5400000">
            <a:off x="2513741" y="4556420"/>
            <a:ext cx="654813" cy="3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Left 45">
            <a:extLst>
              <a:ext uri="{FF2B5EF4-FFF2-40B4-BE49-F238E27FC236}">
                <a16:creationId xmlns:a16="http://schemas.microsoft.com/office/drawing/2014/main" id="{2BF80CAE-3A6C-4CB4-950B-4E4511A26071}"/>
              </a:ext>
            </a:extLst>
          </p:cNvPr>
          <p:cNvSpPr/>
          <p:nvPr/>
        </p:nvSpPr>
        <p:spPr>
          <a:xfrm>
            <a:off x="5846713" y="3560656"/>
            <a:ext cx="978408" cy="2064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1D82A8-B488-4F74-AAA3-2C343E89E5BB}"/>
              </a:ext>
            </a:extLst>
          </p:cNvPr>
          <p:cNvSpPr/>
          <p:nvPr/>
        </p:nvSpPr>
        <p:spPr>
          <a:xfrm>
            <a:off x="2177691" y="2291444"/>
            <a:ext cx="14466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400" b="1" dirty="0">
                <a:solidFill>
                  <a:srgbClr val="0078D4"/>
                </a:solidFill>
                <a:latin typeface="Segoe UI Semibold"/>
              </a:rPr>
              <a:t>Logic app</a:t>
            </a:r>
          </a:p>
        </p:txBody>
      </p:sp>
      <p:pic>
        <p:nvPicPr>
          <p:cNvPr id="4098" name="Picture 2" descr="Pricing - Logic Apps | Microsoft Azure">
            <a:extLst>
              <a:ext uri="{FF2B5EF4-FFF2-40B4-BE49-F238E27FC236}">
                <a16:creationId xmlns:a16="http://schemas.microsoft.com/office/drawing/2014/main" id="{953650D2-E774-4106-BED9-2A829B8B5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11" y="3379669"/>
            <a:ext cx="1409576" cy="7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4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Irish, saint patrick, green, ireland, leprechaun, tophat, hat icon -  Download on Iconfinder">
            <a:extLst>
              <a:ext uri="{FF2B5EF4-FFF2-40B4-BE49-F238E27FC236}">
                <a16:creationId xmlns:a16="http://schemas.microsoft.com/office/drawing/2014/main" id="{F25152AD-8CD2-4008-A8AD-4E695CAD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94" y="2786868"/>
            <a:ext cx="1659574" cy="16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45815-BE3A-4922-88A5-955AE11A7EF6}"/>
              </a:ext>
            </a:extLst>
          </p:cNvPr>
          <p:cNvSpPr txBox="1"/>
          <p:nvPr/>
        </p:nvSpPr>
        <p:spPr>
          <a:xfrm>
            <a:off x="314794" y="4572715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1328-0E38-4D98-A5CB-66601C662409}"/>
              </a:ext>
            </a:extLst>
          </p:cNvPr>
          <p:cNvSpPr txBox="1"/>
          <p:nvPr/>
        </p:nvSpPr>
        <p:spPr>
          <a:xfrm>
            <a:off x="2637189" y="4540574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Scientist</a:t>
            </a:r>
          </a:p>
        </p:txBody>
      </p:sp>
      <p:pic>
        <p:nvPicPr>
          <p:cNvPr id="6" name="Picture 8" descr="Hat Icon - Download in Colored Outline Style">
            <a:extLst>
              <a:ext uri="{FF2B5EF4-FFF2-40B4-BE49-F238E27FC236}">
                <a16:creationId xmlns:a16="http://schemas.microsoft.com/office/drawing/2014/main" id="{F970054F-CF2D-466A-9F39-2DCFAAC9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924" y="238369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AFC17-DA08-4ACE-9161-89A754E1C2BD}"/>
              </a:ext>
            </a:extLst>
          </p:cNvPr>
          <p:cNvSpPr txBox="1"/>
          <p:nvPr/>
        </p:nvSpPr>
        <p:spPr>
          <a:xfrm>
            <a:off x="5055882" y="4479874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Engineer</a:t>
            </a:r>
          </a:p>
        </p:txBody>
      </p:sp>
      <p:pic>
        <p:nvPicPr>
          <p:cNvPr id="4098" name="Picture 2" descr="Navy blue bowler hat icon - Free navy blue civilization icons">
            <a:extLst>
              <a:ext uri="{FF2B5EF4-FFF2-40B4-BE49-F238E27FC236}">
                <a16:creationId xmlns:a16="http://schemas.microsoft.com/office/drawing/2014/main" id="{025E184D-DF80-4F03-919E-68BC83F6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23" y="2731481"/>
            <a:ext cx="1548063" cy="15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A3214-5544-4087-8415-8E4DC51D70D0}"/>
              </a:ext>
            </a:extLst>
          </p:cNvPr>
          <p:cNvSpPr txBox="1"/>
          <p:nvPr/>
        </p:nvSpPr>
        <p:spPr>
          <a:xfrm>
            <a:off x="7860717" y="4479874"/>
            <a:ext cx="13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 Developer</a:t>
            </a:r>
          </a:p>
        </p:txBody>
      </p:sp>
      <p:pic>
        <p:nvPicPr>
          <p:cNvPr id="4100" name="Picture 4" descr="Santa Hat Icon Cartoon Style, Style Icons, Cartoon Icons, Hat Icons PNG and  Vector with Transparent Background for Free Download">
            <a:extLst>
              <a:ext uri="{FF2B5EF4-FFF2-40B4-BE49-F238E27FC236}">
                <a16:creationId xmlns:a16="http://schemas.microsoft.com/office/drawing/2014/main" id="{E4043C50-193F-4ECD-BBC1-5ED9ADE9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857" y="2786868"/>
            <a:ext cx="1437291" cy="14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F6C823-CAFE-48F5-8D2F-6DC5E74F56D2}"/>
              </a:ext>
            </a:extLst>
          </p:cNvPr>
          <p:cNvSpPr txBox="1"/>
          <p:nvPr/>
        </p:nvSpPr>
        <p:spPr>
          <a:xfrm>
            <a:off x="9753600" y="4479874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to End Acceptance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D535C-7D48-4F68-9AF1-E428041C9083}"/>
              </a:ext>
            </a:extLst>
          </p:cNvPr>
          <p:cNvSpPr txBox="1"/>
          <p:nvPr/>
        </p:nvSpPr>
        <p:spPr>
          <a:xfrm>
            <a:off x="401443" y="420422"/>
            <a:ext cx="8584676" cy="10443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Many Hats of a data driven Organization </a:t>
            </a:r>
          </a:p>
        </p:txBody>
      </p:sp>
      <p:pic>
        <p:nvPicPr>
          <p:cNvPr id="15" name="Picture 2" descr="Microsoft unveils its new logo, the first major change in 25 years - The  Verge">
            <a:extLst>
              <a:ext uri="{FF2B5EF4-FFF2-40B4-BE49-F238E27FC236}">
                <a16:creationId xmlns:a16="http://schemas.microsoft.com/office/drawing/2014/main" id="{D29D4948-1230-4632-B6B3-29F00D23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134" y="5971497"/>
            <a:ext cx="1130357" cy="8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E266A-5625-4E30-A2AC-42427C8E3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582" y="3091140"/>
            <a:ext cx="1761232" cy="121825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C93023A-6D81-481A-9EAF-DF91657B7386}"/>
              </a:ext>
            </a:extLst>
          </p:cNvPr>
          <p:cNvSpPr/>
          <p:nvPr/>
        </p:nvSpPr>
        <p:spPr>
          <a:xfrm>
            <a:off x="92561" y="1358611"/>
            <a:ext cx="1832047" cy="1250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Responsible for business needs and outcomes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6B7909B-E20A-4D91-ACC8-016642495656}"/>
              </a:ext>
            </a:extLst>
          </p:cNvPr>
          <p:cNvSpPr/>
          <p:nvPr/>
        </p:nvSpPr>
        <p:spPr>
          <a:xfrm>
            <a:off x="2186275" y="1358611"/>
            <a:ext cx="1832047" cy="1250680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Responsible for training AI models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76AC27BC-364D-4422-86C0-DDC2AED1F225}"/>
              </a:ext>
            </a:extLst>
          </p:cNvPr>
          <p:cNvSpPr/>
          <p:nvPr/>
        </p:nvSpPr>
        <p:spPr>
          <a:xfrm>
            <a:off x="4821100" y="1358611"/>
            <a:ext cx="1832047" cy="1250680"/>
          </a:xfrm>
          <a:prstGeom prst="wedgeRoundRect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 for Process automation and using ML model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971C6DA-FB57-41E8-815E-2F0BF6F8DCD5}"/>
              </a:ext>
            </a:extLst>
          </p:cNvPr>
          <p:cNvSpPr/>
          <p:nvPr/>
        </p:nvSpPr>
        <p:spPr>
          <a:xfrm>
            <a:off x="7667833" y="1358611"/>
            <a:ext cx="1832047" cy="1250680"/>
          </a:xfrm>
          <a:prstGeom prst="wedgeRoundRectCallo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Responsible for designing reports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CAE5DE9-A487-4E74-A095-2EFE0AF5AAEE}"/>
              </a:ext>
            </a:extLst>
          </p:cNvPr>
          <p:cNvSpPr/>
          <p:nvPr/>
        </p:nvSpPr>
        <p:spPr>
          <a:xfrm>
            <a:off x="10211389" y="1280473"/>
            <a:ext cx="1832047" cy="1250680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Responsible for end to end testing</a:t>
            </a:r>
          </a:p>
        </p:txBody>
      </p:sp>
    </p:spTree>
    <p:extLst>
      <p:ext uri="{BB962C8B-B14F-4D97-AF65-F5344CB8AC3E}">
        <p14:creationId xmlns:p14="http://schemas.microsoft.com/office/powerpoint/2010/main" val="38625725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4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3.potx" id="{BA7D5050-3AD0-4CB6-9A61-7BECC949B49C}" vid="{7868751D-28D7-49DA-9A1E-005CDB50450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</TotalTime>
  <Words>1271</Words>
  <Application>Microsoft Office PowerPoint</Application>
  <PresentationFormat>Widescreen</PresentationFormat>
  <Paragraphs>269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1_Office Theme</vt:lpstr>
      <vt:lpstr>Office Theme</vt:lpstr>
      <vt:lpstr>Azure PPT Template - 2018</vt:lpstr>
      <vt:lpstr>WHITE TEMPLATE</vt:lpstr>
      <vt:lpstr>Financial Services  Hack to Learn   Near Real time Fraud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</vt:lpstr>
      <vt:lpstr>Machine Learning on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CosmosDb</vt:lpstr>
      <vt:lpstr>Azure Synapse Analytics </vt:lpstr>
      <vt:lpstr>PowerPoint Presentation</vt:lpstr>
      <vt:lpstr>PowerPoint Presentation</vt:lpstr>
      <vt:lpstr>Introduction to PowerBI</vt:lpstr>
      <vt:lpstr>PowerPoint Presentation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Services  Hack to Learn </dc:title>
  <dc:creator>Shekhar Kumar</dc:creator>
  <cp:lastModifiedBy>Shekhar Kumar</cp:lastModifiedBy>
  <cp:revision>5</cp:revision>
  <dcterms:created xsi:type="dcterms:W3CDTF">2021-10-25T20:27:35Z</dcterms:created>
  <dcterms:modified xsi:type="dcterms:W3CDTF">2021-11-04T16:29:44Z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2021-10-25T21:41:07Z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1e59bb1c-0c31-4aa2-9352-6c92e96f60a1</vt:lpwstr>
  </property>
  <property fmtid="{D5CDD505-2E9C-101B-9397-08002B2CF9AE}" pid="8" name="MSIP_Label_f42aa342-8706-4288-bd11-ebb85995028c_ContentBits">
    <vt:lpwstr>0</vt:lpwstr>
  </property>
</Properties>
</file>